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F4DB0-858B-45A8-878C-A11C8836988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87BB-B3DC-4A16-A64B-2265131A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6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3B343532-A729-46E0-A134-EBD707C5516F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27241CFE-0D03-45CC-BCE6-37F1885FF5A4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187B9EF1-51D4-4D69-8E7C-55D13B8A2CB9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CE485F2A-CBA3-47BE-BC74-88D49B17532F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5FEF0BDF-B6AC-4EA9-8BCA-D31AC438A505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7D658986-4EC4-41A7-BAD0-0E92FBEA5D0A}" type="slidenum">
              <a:rPr kumimoji="0"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kumimoji="0" lang="en-US" altLang="en-US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10800000" flipH="1" flipV="1">
              <a:off x="2" y="-10"/>
              <a:ext cx="5798" cy="288"/>
            </a:xfrm>
            <a:custGeom>
              <a:avLst/>
              <a:gdLst>
                <a:gd name="T0" fmla="*/ 5652 w 21600"/>
                <a:gd name="T1" fmla="*/ 144 h 21600"/>
                <a:gd name="T2" fmla="*/ 2899 w 21600"/>
                <a:gd name="T3" fmla="*/ 288 h 21600"/>
                <a:gd name="T4" fmla="*/ 146 w 21600"/>
                <a:gd name="T5" fmla="*/ 144 h 21600"/>
                <a:gd name="T6" fmla="*/ 289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43 w 21600"/>
                <a:gd name="T13" fmla="*/ 2325 h 21600"/>
                <a:gd name="T14" fmla="*/ 19257 w 21600"/>
                <a:gd name="T15" fmla="*/ 192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T0" fmla="*/ 5672 w 21600"/>
                <a:gd name="T1" fmla="*/ 145 h 21600"/>
                <a:gd name="T2" fmla="*/ 2910 w 21600"/>
                <a:gd name="T3" fmla="*/ 290 h 21600"/>
                <a:gd name="T4" fmla="*/ 148 w 21600"/>
                <a:gd name="T5" fmla="*/ 145 h 21600"/>
                <a:gd name="T6" fmla="*/ 291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49 w 21600"/>
                <a:gd name="T13" fmla="*/ 2383 h 21600"/>
                <a:gd name="T14" fmla="*/ 19251 w 21600"/>
                <a:gd name="T15" fmla="*/ 192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</p:grpSp>
      <p:sp>
        <p:nvSpPr>
          <p:cNvPr id="2458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9FDE-1270-4B37-87D0-D0C68E736322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DF50-D639-46C4-BE8A-918587BE4B5F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5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CDE8F-C9A6-40FB-8CFA-424E4FB1BA3C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1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A08C2-2B3B-4971-B9C0-8A2BD392A41F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6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FA149-8C48-482B-94D4-F5370C147D12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4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E8136-6FB5-4597-8352-1404D6AF2FA1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1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A557-A4B0-4F12-BB56-058D4A0A1BBD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1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DFD37-C453-4C8A-BBBE-4D834E621CE8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0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DFDC-FB85-4B76-93FE-A0208CA59DFD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B1750-DD77-49EF-8A14-B5DA542B6D16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2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5D88B-F61A-4131-A1D5-1AE19C8BD9EF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4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  <p:sp>
          <p:nvSpPr>
            <p:cNvPr id="1034" name="AutoShape 5"/>
            <p:cNvSpPr>
              <a:spLocks noChangeArrowheads="1"/>
            </p:cNvSpPr>
            <p:nvPr userDrawn="1"/>
          </p:nvSpPr>
          <p:spPr bwMode="invGray">
            <a:xfrm rot="10800000" flipH="1" flipV="1">
              <a:off x="2" y="-10"/>
              <a:ext cx="5798" cy="288"/>
            </a:xfrm>
            <a:custGeom>
              <a:avLst/>
              <a:gdLst>
                <a:gd name="T0" fmla="*/ 5652 w 21600"/>
                <a:gd name="T1" fmla="*/ 144 h 21600"/>
                <a:gd name="T2" fmla="*/ 2899 w 21600"/>
                <a:gd name="T3" fmla="*/ 288 h 21600"/>
                <a:gd name="T4" fmla="*/ 146 w 21600"/>
                <a:gd name="T5" fmla="*/ 144 h 21600"/>
                <a:gd name="T6" fmla="*/ 289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43 w 21600"/>
                <a:gd name="T13" fmla="*/ 2325 h 21600"/>
                <a:gd name="T14" fmla="*/ 19257 w 21600"/>
                <a:gd name="T15" fmla="*/ 1927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035" name="AutoShape 6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T0" fmla="*/ 5672 w 21600"/>
                <a:gd name="T1" fmla="*/ 145 h 21600"/>
                <a:gd name="T2" fmla="*/ 2910 w 21600"/>
                <a:gd name="T3" fmla="*/ 290 h 21600"/>
                <a:gd name="T4" fmla="*/ 148 w 21600"/>
                <a:gd name="T5" fmla="*/ 145 h 21600"/>
                <a:gd name="T6" fmla="*/ 291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349 w 21600"/>
                <a:gd name="T13" fmla="*/ 2383 h 21600"/>
                <a:gd name="T14" fmla="*/ 19251 w 21600"/>
                <a:gd name="T15" fmla="*/ 192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>
                <a:solidFill>
                  <a:srgbClr val="EAEAEA"/>
                </a:solidFill>
              </a:endParaRPr>
            </a:p>
          </p:txBody>
        </p:sp>
        <p:sp>
          <p:nvSpPr>
            <p:cNvPr id="1036" name="Rectangle 7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EAEAEA"/>
                </a:solidFill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AEAEA"/>
              </a:solidFill>
            </a:endParaRP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C085C2-1636-409C-9CE6-097E51218FFF}" type="slidenum">
              <a:rPr lang="en-US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206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Ch. 3 Listening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3211512"/>
          </a:xfrm>
          <a:solidFill>
            <a:schemeClr val="bg2"/>
          </a:solidFill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>
                <a:solidFill>
                  <a:srgbClr val="FFFF00"/>
                </a:solidFill>
              </a:rPr>
              <a:t>Hearing vs. Listening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>
                <a:solidFill>
                  <a:srgbClr val="FFFF00"/>
                </a:solidFill>
              </a:rPr>
              <a:t>Importance for Speechmaking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>
                <a:solidFill>
                  <a:srgbClr val="FFFF00"/>
                </a:solidFill>
              </a:rPr>
              <a:t>4 Types of Listening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>
                <a:solidFill>
                  <a:srgbClr val="FFFF00"/>
                </a:solidFill>
              </a:rPr>
              <a:t>4 Causes of Poor Listening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>
                <a:solidFill>
                  <a:srgbClr val="FFFF00"/>
                </a:solidFill>
              </a:rPr>
              <a:t>Improving Listening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36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FFFF00"/>
                </a:solidFill>
              </a:rPr>
              <a:t>Differences: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1763712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>
                <a:solidFill>
                  <a:srgbClr val="FFFF00"/>
                </a:solidFill>
              </a:rPr>
              <a:t>Hearing –   physical (sound waves)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smtClean="0">
                <a:solidFill>
                  <a:srgbClr val="FFFF00"/>
                </a:solidFill>
              </a:rPr>
              <a:t>Listening – mental  (attending &amp; making 		   sense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38200" y="3962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 b="1">
              <a:solidFill>
                <a:srgbClr val="EAEAEA"/>
              </a:solidFill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4572000" y="5791200"/>
            <a:ext cx="7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 b="1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Listening: Importance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696200" cy="3352800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FF00"/>
                </a:solidFill>
              </a:rPr>
              <a:t>Most of us listen poorly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FF00"/>
                </a:solidFill>
              </a:rPr>
              <a:t>Listening is </a:t>
            </a:r>
            <a:r>
              <a:rPr lang="en-US" altLang="en-US" u="sng" smtClean="0">
                <a:solidFill>
                  <a:srgbClr val="FFFF00"/>
                </a:solidFill>
              </a:rPr>
              <a:t>needed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rgbClr val="FFFF00"/>
                </a:solidFill>
              </a:rPr>
              <a:t>on the job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rgbClr val="FFFF00"/>
                </a:solidFill>
              </a:rPr>
              <a:t> at school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rgbClr val="FFFF00"/>
                </a:solidFill>
              </a:rPr>
              <a:t>in all aspects of life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FF00"/>
                </a:solidFill>
              </a:rPr>
              <a:t>Listening improves speaking skills</a:t>
            </a:r>
          </a:p>
        </p:txBody>
      </p:sp>
    </p:spTree>
    <p:extLst>
      <p:ext uri="{BB962C8B-B14F-4D97-AF65-F5344CB8AC3E}">
        <p14:creationId xmlns:p14="http://schemas.microsoft.com/office/powerpoint/2010/main" val="960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4 Types of Listening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35512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FFFF00"/>
                </a:solidFill>
              </a:rPr>
              <a:t>Appreciative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solidFill>
                  <a:srgbClr val="FFFF00"/>
                </a:solidFill>
              </a:rPr>
              <a:t>		(to enjoy- music, comedy, etc.)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smtClean="0">
                <a:solidFill>
                  <a:srgbClr val="FFFF00"/>
                </a:solidFill>
              </a:rPr>
              <a:t>Empathic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solidFill>
                  <a:srgbClr val="FFFF00"/>
                </a:solidFill>
              </a:rPr>
              <a:t>		(for emotional support)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en-US" altLang="en-US" smtClean="0">
                <a:solidFill>
                  <a:srgbClr val="FFFF00"/>
                </a:solidFill>
              </a:rPr>
              <a:t>Comprehensive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solidFill>
                  <a:srgbClr val="FFFF00"/>
                </a:solidFill>
              </a:rPr>
              <a:t>		(to understand)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en-US" altLang="en-US" smtClean="0">
                <a:solidFill>
                  <a:srgbClr val="FFFF00"/>
                </a:solidFill>
              </a:rPr>
              <a:t>Critical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solidFill>
                  <a:srgbClr val="FFFF00"/>
                </a:solidFill>
              </a:rPr>
              <a:t>		(to evaluate-reasoning, evidence, facts) </a:t>
            </a:r>
          </a:p>
        </p:txBody>
      </p:sp>
    </p:spTree>
    <p:extLst>
      <p:ext uri="{BB962C8B-B14F-4D97-AF65-F5344CB8AC3E}">
        <p14:creationId xmlns:p14="http://schemas.microsoft.com/office/powerpoint/2010/main" val="29896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4 Causes of Poor Listening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98500" y="1143000"/>
            <a:ext cx="7772400" cy="4637088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FFFF00"/>
                </a:solidFill>
              </a:rPr>
              <a:t>Not concentrating </a:t>
            </a:r>
          </a:p>
          <a:p>
            <a:pPr marL="1371600" lvl="2" indent="-457200" eaLnBrk="1" hangingPunct="1">
              <a:buFontTx/>
              <a:buNone/>
            </a:pPr>
            <a:r>
              <a:rPr lang="en-US" altLang="en-US" sz="2800" smtClean="0">
                <a:solidFill>
                  <a:srgbClr val="FFFF00"/>
                </a:solidFill>
              </a:rPr>
              <a:t>(gap time)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FFFF00"/>
                </a:solidFill>
              </a:rPr>
              <a:t>Listening too hard	</a:t>
            </a:r>
          </a:p>
          <a:p>
            <a:pPr marL="1371600" lvl="2" indent="-457200" eaLnBrk="1" hangingPunct="1">
              <a:buFontTx/>
              <a:buNone/>
            </a:pPr>
            <a:r>
              <a:rPr lang="en-US" altLang="en-US" sz="2800" smtClean="0">
                <a:solidFill>
                  <a:srgbClr val="FFFF00"/>
                </a:solidFill>
              </a:rPr>
              <a:t>(for too much detail)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FFFF00"/>
                </a:solidFill>
              </a:rPr>
              <a:t>Jumping to conclusions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mtClean="0">
                <a:solidFill>
                  <a:srgbClr val="FFFF00"/>
                </a:solidFill>
              </a:rPr>
              <a:t>	(assuming w/o hearing entire message)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FFFF00"/>
                </a:solidFill>
              </a:rPr>
              <a:t>Focusing on delivery/appearance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mtClean="0">
                <a:solidFill>
                  <a:srgbClr val="FFFF00"/>
                </a:solidFill>
              </a:rPr>
              <a:t>	(judging the person not the message)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7 Ways to Improve Listening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rgbClr val="FFFF00"/>
              </a:buClr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Take it seriously</a:t>
            </a:r>
          </a:p>
          <a:p>
            <a:pPr marL="609600" indent="-609600" eaLnBrk="1" hangingPunct="1">
              <a:buClr>
                <a:srgbClr val="FFFF00"/>
              </a:buClr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Listen actively</a:t>
            </a:r>
          </a:p>
          <a:p>
            <a:pPr marL="609600" indent="-609600" eaLnBrk="1" hangingPunct="1">
              <a:buClr>
                <a:srgbClr val="FFFF00"/>
              </a:buClr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Resist distractions</a:t>
            </a:r>
          </a:p>
          <a:p>
            <a:pPr marL="609600" indent="-609600" eaLnBrk="1" hangingPunct="1">
              <a:buClr>
                <a:srgbClr val="FFFF00"/>
              </a:buClr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Avoid judging looks or mannerisms</a:t>
            </a:r>
          </a:p>
          <a:p>
            <a:pPr marL="609600" indent="-609600" eaLnBrk="1" hangingPunct="1">
              <a:buClr>
                <a:srgbClr val="FFFF00"/>
              </a:buClr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Suspend judgments until after over</a:t>
            </a:r>
          </a:p>
          <a:p>
            <a:pPr marL="609600" indent="-609600" eaLnBrk="1" hangingPunct="1">
              <a:buClr>
                <a:srgbClr val="FFFF00"/>
              </a:buClr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Focus on ideas, evidence, &amp; techniques to use</a:t>
            </a:r>
          </a:p>
          <a:p>
            <a:pPr marL="609600" indent="-609600" eaLnBrk="1" hangingPunct="1">
              <a:buClr>
                <a:srgbClr val="FFFF00"/>
              </a:buClr>
              <a:buFontTx/>
              <a:buAutoNum type="arabicPeriod"/>
            </a:pPr>
            <a:r>
              <a:rPr lang="en-US" altLang="en-US" sz="2800" smtClean="0">
                <a:solidFill>
                  <a:srgbClr val="FFFF00"/>
                </a:solidFill>
              </a:rPr>
              <a:t>Take notes-main ideas &amp; support</a:t>
            </a:r>
          </a:p>
        </p:txBody>
      </p:sp>
    </p:spTree>
    <p:extLst>
      <p:ext uri="{BB962C8B-B14F-4D97-AF65-F5344CB8AC3E}">
        <p14:creationId xmlns:p14="http://schemas.microsoft.com/office/powerpoint/2010/main" val="35116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Marble</vt:lpstr>
      <vt:lpstr>Ch. 3 Listening</vt:lpstr>
      <vt:lpstr>Differences:</vt:lpstr>
      <vt:lpstr>Listening: Importance</vt:lpstr>
      <vt:lpstr>4 Types of Listening</vt:lpstr>
      <vt:lpstr>4 Causes of Poor Listening</vt:lpstr>
      <vt:lpstr>7 Ways to Improve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Listening</dc:title>
  <dc:creator>DOROTHY RAY</dc:creator>
  <cp:lastModifiedBy>DOROTHY RAY</cp:lastModifiedBy>
  <cp:revision>1</cp:revision>
  <dcterms:created xsi:type="dcterms:W3CDTF">2015-04-16T20:24:29Z</dcterms:created>
  <dcterms:modified xsi:type="dcterms:W3CDTF">2015-04-16T20:26:13Z</dcterms:modified>
</cp:coreProperties>
</file>