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B049CB-29AB-447D-A3D1-473CB71D12D6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2C9302-0C33-4E0C-8738-ACA5E8D20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208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</a:pPr>
            <a:fld id="{2EF1B768-EEE9-460D-8951-364ADDB09A13}" type="slidenum">
              <a:rPr kumimoji="0"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</a:t>
            </a:fld>
            <a:endParaRPr kumimoji="0" lang="en-US" altLang="en-US">
              <a:solidFill>
                <a:prstClr val="black"/>
              </a:solidFill>
            </a:endParaRPr>
          </a:p>
        </p:txBody>
      </p:sp>
      <p:sp>
        <p:nvSpPr>
          <p:cNvPr id="983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</a:pPr>
            <a:fld id="{6F8B333D-3FD3-4AF8-9774-5DC03DCC0E91}" type="slidenum">
              <a:rPr kumimoji="0"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2</a:t>
            </a:fld>
            <a:endParaRPr kumimoji="0" lang="en-US" altLang="en-US">
              <a:solidFill>
                <a:prstClr val="black"/>
              </a:solidFill>
            </a:endParaRPr>
          </a:p>
        </p:txBody>
      </p:sp>
      <p:sp>
        <p:nvSpPr>
          <p:cNvPr id="993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</a:pPr>
            <a:fld id="{B1A5B8B2-D9DE-449A-A13F-5FFB232083CE}" type="slidenum">
              <a:rPr kumimoji="0"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kumimoji="0" lang="en-US" altLang="en-US">
              <a:solidFill>
                <a:prstClr val="black"/>
              </a:solidFill>
            </a:endParaRPr>
          </a:p>
        </p:txBody>
      </p:sp>
      <p:sp>
        <p:nvSpPr>
          <p:cNvPr id="1003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</a:pPr>
            <a:fld id="{13CF1B36-A2EA-44A9-B6A0-5EEBFD29218E}" type="slidenum">
              <a:rPr kumimoji="0"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4</a:t>
            </a:fld>
            <a:endParaRPr kumimoji="0" lang="en-US" altLang="en-US">
              <a:solidFill>
                <a:prstClr val="black"/>
              </a:solidFill>
            </a:endParaRPr>
          </a:p>
        </p:txBody>
      </p:sp>
      <p:sp>
        <p:nvSpPr>
          <p:cNvPr id="1013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8100" y="-12700"/>
            <a:ext cx="9239250" cy="6940550"/>
            <a:chOff x="-12" y="-10"/>
            <a:chExt cx="5820" cy="437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ltGray">
            <a:xfrm>
              <a:off x="5520" y="-8"/>
              <a:ext cx="287" cy="436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0066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EAEAEA"/>
                </a:solidFill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ltGray">
            <a:xfrm>
              <a:off x="-8" y="-8"/>
              <a:ext cx="288" cy="4368"/>
            </a:xfrm>
            <a:prstGeom prst="rect">
              <a:avLst/>
            </a:prstGeom>
            <a:gradFill rotWithShape="0">
              <a:gsLst>
                <a:gs pos="0">
                  <a:srgbClr val="006600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EAEAEA"/>
                </a:solidFill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ltGray">
            <a:xfrm rot="10800000" flipH="1" flipV="1">
              <a:off x="2" y="-10"/>
              <a:ext cx="5798" cy="288"/>
            </a:xfrm>
            <a:custGeom>
              <a:avLst/>
              <a:gdLst>
                <a:gd name="T0" fmla="*/ 5652 w 21600"/>
                <a:gd name="T1" fmla="*/ 144 h 21600"/>
                <a:gd name="T2" fmla="*/ 2899 w 21600"/>
                <a:gd name="T3" fmla="*/ 288 h 21600"/>
                <a:gd name="T4" fmla="*/ 146 w 21600"/>
                <a:gd name="T5" fmla="*/ 144 h 21600"/>
                <a:gd name="T6" fmla="*/ 2899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343 w 21600"/>
                <a:gd name="T13" fmla="*/ 2325 h 21600"/>
                <a:gd name="T14" fmla="*/ 19257 w 21600"/>
                <a:gd name="T15" fmla="*/ 192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089" y="21600"/>
                  </a:lnTo>
                  <a:lnTo>
                    <a:pt x="20511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6600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>
                <a:solidFill>
                  <a:srgbClr val="EAEAEA"/>
                </a:solidFill>
              </a:endParaRPr>
            </a:p>
          </p:txBody>
        </p:sp>
        <p:sp>
          <p:nvSpPr>
            <p:cNvPr id="8" name="AutoShape 6"/>
            <p:cNvSpPr>
              <a:spLocks noChangeArrowheads="1"/>
            </p:cNvSpPr>
            <p:nvPr userDrawn="1"/>
          </p:nvSpPr>
          <p:spPr bwMode="ltGray">
            <a:xfrm flipV="1">
              <a:off x="-12" y="4072"/>
              <a:ext cx="5820" cy="290"/>
            </a:xfrm>
            <a:custGeom>
              <a:avLst/>
              <a:gdLst>
                <a:gd name="T0" fmla="*/ 5672 w 21600"/>
                <a:gd name="T1" fmla="*/ 145 h 21600"/>
                <a:gd name="T2" fmla="*/ 2910 w 21600"/>
                <a:gd name="T3" fmla="*/ 290 h 21600"/>
                <a:gd name="T4" fmla="*/ 148 w 21600"/>
                <a:gd name="T5" fmla="*/ 145 h 21600"/>
                <a:gd name="T6" fmla="*/ 291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349 w 21600"/>
                <a:gd name="T13" fmla="*/ 2383 h 21600"/>
                <a:gd name="T14" fmla="*/ 19251 w 21600"/>
                <a:gd name="T15" fmla="*/ 1921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100" y="21600"/>
                  </a:lnTo>
                  <a:lnTo>
                    <a:pt x="205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rgbClr val="0066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>
                <a:solidFill>
                  <a:srgbClr val="EAEAEA"/>
                </a:solidFill>
              </a:endParaRPr>
            </a:p>
          </p:txBody>
        </p:sp>
        <p:sp>
          <p:nvSpPr>
            <p:cNvPr id="9" name="Rectangle 7" descr="Green marble"/>
            <p:cNvSpPr>
              <a:spLocks noChangeArrowheads="1"/>
            </p:cNvSpPr>
            <p:nvPr userDrawn="1"/>
          </p:nvSpPr>
          <p:spPr bwMode="ltGray">
            <a:xfrm>
              <a:off x="184" y="176"/>
              <a:ext cx="5432" cy="3988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EAEAEA"/>
                </a:solidFill>
              </a:endParaRPr>
            </a:p>
          </p:txBody>
        </p:sp>
      </p:grpSp>
      <p:grpSp>
        <p:nvGrpSpPr>
          <p:cNvPr id="10" name="Group 13"/>
          <p:cNvGrpSpPr>
            <a:grpSpLocks/>
          </p:cNvGrpSpPr>
          <p:nvPr/>
        </p:nvGrpSpPr>
        <p:grpSpPr bwMode="auto">
          <a:xfrm>
            <a:off x="609600" y="3324225"/>
            <a:ext cx="8001000" cy="374650"/>
            <a:chOff x="384" y="2094"/>
            <a:chExt cx="5040" cy="236"/>
          </a:xfrm>
        </p:grpSpPr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384" y="2186"/>
              <a:ext cx="5040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EAEAEA"/>
                </a:solidFill>
              </a:endParaRPr>
            </a:p>
          </p:txBody>
        </p:sp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388" y="2094"/>
              <a:ext cx="4941" cy="175"/>
            </a:xfrm>
            <a:prstGeom prst="rect">
              <a:avLst/>
            </a:prstGeom>
            <a:gradFill rotWithShape="0"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2700000" scaled="1"/>
            </a:gradFill>
            <a:ln w="12700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EAEAEA"/>
                </a:solidFill>
              </a:endParaRPr>
            </a:p>
          </p:txBody>
        </p:sp>
        <p:sp>
          <p:nvSpPr>
            <p:cNvPr id="13" name="Line 16"/>
            <p:cNvSpPr>
              <a:spLocks noChangeShapeType="1"/>
            </p:cNvSpPr>
            <p:nvPr/>
          </p:nvSpPr>
          <p:spPr bwMode="auto">
            <a:xfrm>
              <a:off x="392" y="2138"/>
              <a:ext cx="493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>
                <a:solidFill>
                  <a:srgbClr val="EAEAEA"/>
                </a:solidFill>
              </a:endParaRPr>
            </a:p>
          </p:txBody>
        </p:sp>
        <p:sp>
          <p:nvSpPr>
            <p:cNvPr id="14" name="Line 17"/>
            <p:cNvSpPr>
              <a:spLocks noChangeShapeType="1"/>
            </p:cNvSpPr>
            <p:nvPr/>
          </p:nvSpPr>
          <p:spPr bwMode="auto">
            <a:xfrm>
              <a:off x="392" y="2186"/>
              <a:ext cx="493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>
                <a:solidFill>
                  <a:srgbClr val="EAEAEA"/>
                </a:solidFill>
              </a:endParaRPr>
            </a:p>
          </p:txBody>
        </p:sp>
        <p:sp>
          <p:nvSpPr>
            <p:cNvPr id="15" name="Line 18"/>
            <p:cNvSpPr>
              <a:spLocks noChangeShapeType="1"/>
            </p:cNvSpPr>
            <p:nvPr/>
          </p:nvSpPr>
          <p:spPr bwMode="auto">
            <a:xfrm>
              <a:off x="392" y="2234"/>
              <a:ext cx="493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>
                <a:solidFill>
                  <a:srgbClr val="EAEAEA"/>
                </a:solidFill>
              </a:endParaRPr>
            </a:p>
          </p:txBody>
        </p:sp>
        <p:sp>
          <p:nvSpPr>
            <p:cNvPr id="16" name="Line 19"/>
            <p:cNvSpPr>
              <a:spLocks noChangeShapeType="1"/>
            </p:cNvSpPr>
            <p:nvPr/>
          </p:nvSpPr>
          <p:spPr bwMode="auto">
            <a:xfrm>
              <a:off x="392" y="2129"/>
              <a:ext cx="4939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>
                <a:solidFill>
                  <a:srgbClr val="EAEAEA"/>
                </a:solidFill>
              </a:endParaRPr>
            </a:p>
          </p:txBody>
        </p:sp>
        <p:sp>
          <p:nvSpPr>
            <p:cNvPr id="17" name="Line 20"/>
            <p:cNvSpPr>
              <a:spLocks noChangeShapeType="1"/>
            </p:cNvSpPr>
            <p:nvPr/>
          </p:nvSpPr>
          <p:spPr bwMode="auto">
            <a:xfrm>
              <a:off x="392" y="2177"/>
              <a:ext cx="4939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>
                <a:solidFill>
                  <a:srgbClr val="EAEAEA"/>
                </a:solidFill>
              </a:endParaRPr>
            </a:p>
          </p:txBody>
        </p:sp>
        <p:sp>
          <p:nvSpPr>
            <p:cNvPr id="18" name="Line 21"/>
            <p:cNvSpPr>
              <a:spLocks noChangeShapeType="1"/>
            </p:cNvSpPr>
            <p:nvPr/>
          </p:nvSpPr>
          <p:spPr bwMode="auto">
            <a:xfrm>
              <a:off x="392" y="2225"/>
              <a:ext cx="4939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>
                <a:solidFill>
                  <a:srgbClr val="EAEAEA"/>
                </a:solidFill>
              </a:endParaRPr>
            </a:p>
          </p:txBody>
        </p:sp>
      </p:grpSp>
      <p:sp>
        <p:nvSpPr>
          <p:cNvPr id="24584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858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4585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9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698500" y="61547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20" name="Rectangle 1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6900" y="61547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21" name="Rectangle 1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65900" y="61547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99FDE-1270-4B37-87D0-D0C68E736322}" type="slidenum">
              <a:rPr lang="en-US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245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4DF50-D639-46C4-BE8A-918587BE4B5F}" type="slidenum">
              <a:rPr lang="en-US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88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4625" y="350838"/>
            <a:ext cx="1946275" cy="5429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50838"/>
            <a:ext cx="5686425" cy="5429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4CDE8F-C9A6-40FB-8CFA-424E4FB1BA3C}" type="slidenum">
              <a:rPr lang="en-US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185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A08C2-2B3B-4971-B9C0-8A2BD392A41F}" type="slidenum">
              <a:rPr lang="en-US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684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FA149-8C48-482B-94D4-F5370C147D12}" type="slidenum">
              <a:rPr lang="en-US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427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6652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0900" y="16652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EE8136-6FB5-4597-8352-1404D6AF2FA1}" type="slidenum">
              <a:rPr lang="en-US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865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0A557-A4B0-4F12-BB56-058D4A0A1BBD}" type="slidenum">
              <a:rPr lang="en-US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572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DFD37-C453-4C8A-BBBE-4D834E621CE8}" type="slidenum">
              <a:rPr lang="en-US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156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7DFDC-FB85-4B76-93FE-A0208CA59DFD}" type="slidenum">
              <a:rPr lang="en-US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021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B1750-DD77-49EF-8A14-B5DA542B6D16}" type="slidenum">
              <a:rPr lang="en-US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685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D5D88B-F61A-4131-A1D5-1AE19C8BD9EF}" type="slidenum">
              <a:rPr lang="en-US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625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8100" y="-12700"/>
            <a:ext cx="9239250" cy="6940550"/>
            <a:chOff x="-12" y="-10"/>
            <a:chExt cx="5820" cy="4372"/>
          </a:xfrm>
        </p:grpSpPr>
        <p:sp>
          <p:nvSpPr>
            <p:cNvPr id="1032" name="Rectangle 3"/>
            <p:cNvSpPr>
              <a:spLocks noChangeArrowheads="1"/>
            </p:cNvSpPr>
            <p:nvPr userDrawn="1"/>
          </p:nvSpPr>
          <p:spPr bwMode="invGray">
            <a:xfrm>
              <a:off x="5520" y="-8"/>
              <a:ext cx="287" cy="436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0066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EAEAEA"/>
                </a:solidFill>
              </a:endParaRPr>
            </a:p>
          </p:txBody>
        </p:sp>
        <p:sp>
          <p:nvSpPr>
            <p:cNvPr id="1033" name="Rectangle 4"/>
            <p:cNvSpPr>
              <a:spLocks noChangeArrowheads="1"/>
            </p:cNvSpPr>
            <p:nvPr userDrawn="1"/>
          </p:nvSpPr>
          <p:spPr bwMode="invGray">
            <a:xfrm>
              <a:off x="-8" y="-8"/>
              <a:ext cx="288" cy="4368"/>
            </a:xfrm>
            <a:prstGeom prst="rect">
              <a:avLst/>
            </a:prstGeom>
            <a:gradFill rotWithShape="0">
              <a:gsLst>
                <a:gs pos="0">
                  <a:srgbClr val="006600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EAEAEA"/>
                </a:solidFill>
              </a:endParaRPr>
            </a:p>
          </p:txBody>
        </p:sp>
        <p:sp>
          <p:nvSpPr>
            <p:cNvPr id="1034" name="AutoShape 5"/>
            <p:cNvSpPr>
              <a:spLocks noChangeArrowheads="1"/>
            </p:cNvSpPr>
            <p:nvPr userDrawn="1"/>
          </p:nvSpPr>
          <p:spPr bwMode="invGray">
            <a:xfrm rot="10800000" flipH="1" flipV="1">
              <a:off x="2" y="-10"/>
              <a:ext cx="5798" cy="288"/>
            </a:xfrm>
            <a:custGeom>
              <a:avLst/>
              <a:gdLst>
                <a:gd name="T0" fmla="*/ 5652 w 21600"/>
                <a:gd name="T1" fmla="*/ 144 h 21600"/>
                <a:gd name="T2" fmla="*/ 2899 w 21600"/>
                <a:gd name="T3" fmla="*/ 288 h 21600"/>
                <a:gd name="T4" fmla="*/ 146 w 21600"/>
                <a:gd name="T5" fmla="*/ 144 h 21600"/>
                <a:gd name="T6" fmla="*/ 2899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343 w 21600"/>
                <a:gd name="T13" fmla="*/ 2325 h 21600"/>
                <a:gd name="T14" fmla="*/ 19257 w 21600"/>
                <a:gd name="T15" fmla="*/ 192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089" y="21600"/>
                  </a:lnTo>
                  <a:lnTo>
                    <a:pt x="20511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6600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>
                <a:solidFill>
                  <a:srgbClr val="EAEAEA"/>
                </a:solidFill>
              </a:endParaRPr>
            </a:p>
          </p:txBody>
        </p:sp>
        <p:sp>
          <p:nvSpPr>
            <p:cNvPr id="1035" name="AutoShape 6"/>
            <p:cNvSpPr>
              <a:spLocks noChangeArrowheads="1"/>
            </p:cNvSpPr>
            <p:nvPr userDrawn="1"/>
          </p:nvSpPr>
          <p:spPr bwMode="invGray">
            <a:xfrm flipV="1">
              <a:off x="-12" y="4072"/>
              <a:ext cx="5820" cy="290"/>
            </a:xfrm>
            <a:custGeom>
              <a:avLst/>
              <a:gdLst>
                <a:gd name="T0" fmla="*/ 5672 w 21600"/>
                <a:gd name="T1" fmla="*/ 145 h 21600"/>
                <a:gd name="T2" fmla="*/ 2910 w 21600"/>
                <a:gd name="T3" fmla="*/ 290 h 21600"/>
                <a:gd name="T4" fmla="*/ 148 w 21600"/>
                <a:gd name="T5" fmla="*/ 145 h 21600"/>
                <a:gd name="T6" fmla="*/ 291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349 w 21600"/>
                <a:gd name="T13" fmla="*/ 2383 h 21600"/>
                <a:gd name="T14" fmla="*/ 19251 w 21600"/>
                <a:gd name="T15" fmla="*/ 1921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100" y="21600"/>
                  </a:lnTo>
                  <a:lnTo>
                    <a:pt x="205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rgbClr val="0066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>
                <a:solidFill>
                  <a:srgbClr val="EAEAEA"/>
                </a:solidFill>
              </a:endParaRPr>
            </a:p>
          </p:txBody>
        </p:sp>
        <p:sp>
          <p:nvSpPr>
            <p:cNvPr id="1036" name="Rectangle 7" descr="Green marble"/>
            <p:cNvSpPr>
              <a:spLocks noChangeArrowheads="1"/>
            </p:cNvSpPr>
            <p:nvPr userDrawn="1"/>
          </p:nvSpPr>
          <p:spPr bwMode="invGray">
            <a:xfrm>
              <a:off x="184" y="176"/>
              <a:ext cx="5432" cy="3988"/>
            </a:xfrm>
            <a:prstGeom prst="rect">
              <a:avLst/>
            </a:prstGeom>
            <a:blipFill dpi="0" rotWithShape="0">
              <a:blip r:embed="rId1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EAEAEA"/>
                </a:solidFill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508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66528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562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658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23563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658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23564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658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1C085C2-1636-409C-9CE6-097E51218FFF}" type="slidenum">
              <a:rPr lang="en-US">
                <a:solidFill>
                  <a:srgbClr val="EAEAEA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86757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924800" cy="1219200"/>
          </a:xfrm>
          <a:solidFill>
            <a:schemeClr val="tx2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2"/>
                </a:solidFill>
              </a:rPr>
              <a:t>Ch. 4 Selecting a Topic and</a:t>
            </a:r>
            <a:r>
              <a:rPr lang="en-US" altLang="en-US" smtClean="0"/>
              <a:t> </a:t>
            </a:r>
            <a:r>
              <a:rPr lang="en-US" altLang="en-US" smtClean="0">
                <a:solidFill>
                  <a:schemeClr val="bg2"/>
                </a:solidFill>
              </a:rPr>
              <a:t>Purpose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665288"/>
            <a:ext cx="7912100" cy="4114800"/>
          </a:xfrm>
          <a:solidFill>
            <a:schemeClr val="tx2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2"/>
                </a:solidFill>
              </a:rPr>
              <a:t>4 Ways to Brainstorm</a:t>
            </a:r>
          </a:p>
          <a:p>
            <a:pPr eaLnBrk="1" hangingPunct="1"/>
            <a:r>
              <a:rPr lang="en-US" altLang="en-US" smtClean="0">
                <a:solidFill>
                  <a:schemeClr val="bg2"/>
                </a:solidFill>
              </a:rPr>
              <a:t>General vs. Specific Purpose Statements</a:t>
            </a:r>
          </a:p>
          <a:p>
            <a:pPr eaLnBrk="1" hangingPunct="1">
              <a:buFontTx/>
              <a:buNone/>
            </a:pPr>
            <a:r>
              <a:rPr lang="en-US" altLang="en-US" smtClean="0">
                <a:solidFill>
                  <a:schemeClr val="bg2"/>
                </a:solidFill>
              </a:rPr>
              <a:t>	Specific Purpose vs. Central Idea</a:t>
            </a:r>
          </a:p>
          <a:p>
            <a:pPr eaLnBrk="1" hangingPunct="1">
              <a:buFontTx/>
              <a:buNone/>
            </a:pPr>
            <a:r>
              <a:rPr lang="en-US" altLang="en-US" smtClean="0">
                <a:solidFill>
                  <a:schemeClr val="bg2"/>
                </a:solidFill>
              </a:rPr>
              <a:t>	Writing Purpose Statements &amp; Central Ideas</a:t>
            </a:r>
          </a:p>
        </p:txBody>
      </p:sp>
    </p:spTree>
    <p:extLst>
      <p:ext uri="{BB962C8B-B14F-4D97-AF65-F5344CB8AC3E}">
        <p14:creationId xmlns:p14="http://schemas.microsoft.com/office/powerpoint/2010/main" val="253124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2"/>
                </a:solidFill>
              </a:rPr>
              <a:t>Choosing a Topic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665288"/>
            <a:ext cx="7759700" cy="4049712"/>
          </a:xfrm>
          <a:solidFill>
            <a:schemeClr val="tx2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>
                <a:solidFill>
                  <a:schemeClr val="bg2"/>
                </a:solidFill>
              </a:rPr>
              <a:t> </a:t>
            </a:r>
            <a:r>
              <a:rPr lang="en-US" altLang="en-US" u="sng" smtClean="0">
                <a:solidFill>
                  <a:schemeClr val="bg2"/>
                </a:solidFill>
              </a:rPr>
              <a:t>Consider speech directions &amp; choose ASAP!</a:t>
            </a:r>
          </a:p>
          <a:p>
            <a:pPr eaLnBrk="1" hangingPunct="1">
              <a:buFontTx/>
              <a:buNone/>
            </a:pPr>
            <a:r>
              <a:rPr lang="en-US" altLang="en-US" b="1" u="sng" smtClean="0">
                <a:solidFill>
                  <a:schemeClr val="bg2"/>
                </a:solidFill>
              </a:rPr>
              <a:t>Brainstorming</a:t>
            </a:r>
            <a:r>
              <a:rPr lang="en-US" altLang="en-US" smtClean="0">
                <a:solidFill>
                  <a:schemeClr val="bg2"/>
                </a:solidFill>
              </a:rPr>
              <a:t>  -  Listing what comes to 		mind w/o judgment, then narrowing </a:t>
            </a:r>
          </a:p>
          <a:p>
            <a:pPr eaLnBrk="1" hangingPunct="1">
              <a:buFontTx/>
              <a:buNone/>
            </a:pPr>
            <a:r>
              <a:rPr lang="en-US" altLang="en-US" smtClean="0">
                <a:solidFill>
                  <a:schemeClr val="bg2"/>
                </a:solidFill>
              </a:rPr>
              <a:t>	-Inventory your skills interests, experiences</a:t>
            </a:r>
          </a:p>
          <a:p>
            <a:pPr eaLnBrk="1" hangingPunct="1">
              <a:buFontTx/>
              <a:buNone/>
            </a:pPr>
            <a:r>
              <a:rPr lang="en-US" altLang="en-US" smtClean="0">
                <a:solidFill>
                  <a:schemeClr val="bg2"/>
                </a:solidFill>
              </a:rPr>
              <a:t>	-Cluster possible topics into categories</a:t>
            </a:r>
          </a:p>
          <a:p>
            <a:pPr eaLnBrk="1" hangingPunct="1">
              <a:buFontTx/>
              <a:buNone/>
            </a:pPr>
            <a:r>
              <a:rPr lang="en-US" altLang="en-US" smtClean="0">
                <a:solidFill>
                  <a:schemeClr val="bg2"/>
                </a:solidFill>
              </a:rPr>
              <a:t>	-Browse through materials (reference room)</a:t>
            </a:r>
          </a:p>
          <a:p>
            <a:pPr eaLnBrk="1" hangingPunct="1">
              <a:buFontTx/>
              <a:buNone/>
            </a:pPr>
            <a:r>
              <a:rPr lang="en-US" altLang="en-US" smtClean="0">
                <a:solidFill>
                  <a:schemeClr val="bg2"/>
                </a:solidFill>
              </a:rPr>
              <a:t>	-Use search engines on computer</a:t>
            </a:r>
          </a:p>
          <a:p>
            <a:pPr eaLnBrk="1" hangingPunct="1">
              <a:buFontTx/>
              <a:buNone/>
            </a:pPr>
            <a:endParaRPr lang="en-US" altLang="en-US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18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2"/>
                </a:solidFill>
              </a:rPr>
              <a:t>General vs. Specific Purpose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tx2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2"/>
                </a:solidFill>
              </a:rPr>
              <a:t>General:To inform (teach)</a:t>
            </a:r>
          </a:p>
          <a:p>
            <a:pPr lvl="1" eaLnBrk="1" hangingPunct="1">
              <a:buFontTx/>
              <a:buNone/>
            </a:pPr>
            <a:r>
              <a:rPr lang="en-US" altLang="en-US" smtClean="0">
                <a:solidFill>
                  <a:schemeClr val="bg2"/>
                </a:solidFill>
              </a:rPr>
              <a:t>Specific: To inform my audience of three types of solar heating</a:t>
            </a:r>
          </a:p>
          <a:p>
            <a:pPr lvl="1" eaLnBrk="1" hangingPunct="1">
              <a:buFontTx/>
              <a:buNone/>
            </a:pPr>
            <a:r>
              <a:rPr lang="en-US" altLang="en-US" sz="3200" smtClean="0">
                <a:solidFill>
                  <a:schemeClr val="bg2"/>
                </a:solidFill>
              </a:rPr>
              <a:t>General:To persuade (advocate)</a:t>
            </a:r>
          </a:p>
          <a:p>
            <a:pPr lvl="1" eaLnBrk="1" hangingPunct="1">
              <a:buFontTx/>
              <a:buNone/>
            </a:pPr>
            <a:r>
              <a:rPr lang="en-US" altLang="en-US" smtClean="0">
                <a:solidFill>
                  <a:schemeClr val="bg2"/>
                </a:solidFill>
              </a:rPr>
              <a:t>Specific:To persuade my audience that solar heating is better than fossil fuel heating systems</a:t>
            </a:r>
          </a:p>
          <a:p>
            <a:pPr lvl="1" eaLnBrk="1" hangingPunct="1">
              <a:buFontTx/>
              <a:buNone/>
            </a:pPr>
            <a:r>
              <a:rPr lang="en-US" altLang="en-US" smtClean="0">
                <a:solidFill>
                  <a:schemeClr val="bg2"/>
                </a:solidFill>
              </a:rPr>
              <a:t>:To persuade my audience to use solar heating in their homes</a:t>
            </a:r>
          </a:p>
        </p:txBody>
      </p:sp>
    </p:spTree>
    <p:extLst>
      <p:ext uri="{BB962C8B-B14F-4D97-AF65-F5344CB8AC3E}">
        <p14:creationId xmlns:p14="http://schemas.microsoft.com/office/powerpoint/2010/main" val="270186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  <a:solidFill>
            <a:schemeClr val="tx2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2"/>
                </a:solidFill>
              </a:rPr>
              <a:t>Central Idea</a:t>
            </a:r>
          </a:p>
        </p:txBody>
      </p:sp>
      <p:sp>
        <p:nvSpPr>
          <p:cNvPr id="2355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98500" y="1665288"/>
            <a:ext cx="7835900" cy="4811712"/>
          </a:xfrm>
          <a:solidFill>
            <a:schemeClr val="tx2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bg2"/>
              </a:buClr>
            </a:pPr>
            <a:r>
              <a:rPr lang="en-US" altLang="en-US" sz="2800" smtClean="0">
                <a:solidFill>
                  <a:schemeClr val="bg2"/>
                </a:solidFill>
              </a:rPr>
              <a:t>Clarifies specific purpose</a:t>
            </a:r>
          </a:p>
          <a:p>
            <a:pPr eaLnBrk="1" hangingPunct="1">
              <a:lnSpc>
                <a:spcPct val="90000"/>
              </a:lnSpc>
              <a:buClr>
                <a:schemeClr val="bg2"/>
              </a:buClr>
            </a:pPr>
            <a:r>
              <a:rPr lang="en-US" altLang="en-US" sz="2800" smtClean="0">
                <a:solidFill>
                  <a:schemeClr val="bg2"/>
                </a:solidFill>
              </a:rPr>
              <a:t>Concise statement sums up what you expect to say</a:t>
            </a:r>
          </a:p>
          <a:p>
            <a:pPr eaLnBrk="1" hangingPunct="1">
              <a:lnSpc>
                <a:spcPct val="90000"/>
              </a:lnSpc>
              <a:buClr>
                <a:schemeClr val="bg2"/>
              </a:buClr>
            </a:pPr>
            <a:r>
              <a:rPr lang="en-US" altLang="en-US" sz="2800" smtClean="0">
                <a:solidFill>
                  <a:schemeClr val="bg2"/>
                </a:solidFill>
              </a:rPr>
              <a:t>A thesis with subject &amp; main points 	</a:t>
            </a: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FontTx/>
              <a:buNone/>
            </a:pPr>
            <a:r>
              <a:rPr lang="en-US" altLang="en-US" sz="2800" smtClean="0">
                <a:solidFill>
                  <a:schemeClr val="bg2"/>
                </a:solidFill>
              </a:rPr>
              <a:t>		(reveals more than the specific purpose)</a:t>
            </a:r>
          </a:p>
          <a:p>
            <a:pPr eaLnBrk="1" hangingPunct="1">
              <a:lnSpc>
                <a:spcPct val="90000"/>
              </a:lnSpc>
              <a:buClr>
                <a:schemeClr val="bg2"/>
              </a:buClr>
            </a:pPr>
            <a:r>
              <a:rPr lang="en-US" altLang="en-US" sz="2800" smtClean="0">
                <a:solidFill>
                  <a:schemeClr val="bg2"/>
                </a:solidFill>
              </a:rPr>
              <a:t>Usually written late in preparation process</a:t>
            </a: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FontTx/>
              <a:buNone/>
            </a:pPr>
            <a:r>
              <a:rPr lang="en-US" altLang="en-US" sz="2800" smtClean="0">
                <a:solidFill>
                  <a:schemeClr val="bg2"/>
                </a:solidFill>
              </a:rPr>
              <a:t>Use:</a:t>
            </a:r>
          </a:p>
          <a:p>
            <a:pPr lvl="4" eaLnBrk="1" hangingPunct="1">
              <a:lnSpc>
                <a:spcPct val="90000"/>
              </a:lnSpc>
              <a:buClr>
                <a:schemeClr val="bg2"/>
              </a:buClr>
            </a:pPr>
            <a:r>
              <a:rPr lang="en-US" altLang="en-US" sz="2800" smtClean="0">
                <a:solidFill>
                  <a:schemeClr val="bg2"/>
                </a:solidFill>
              </a:rPr>
              <a:t>Full sentence</a:t>
            </a:r>
          </a:p>
          <a:p>
            <a:pPr lvl="4" eaLnBrk="1" hangingPunct="1">
              <a:lnSpc>
                <a:spcPct val="90000"/>
              </a:lnSpc>
              <a:buClr>
                <a:schemeClr val="bg2"/>
              </a:buClr>
            </a:pPr>
            <a:r>
              <a:rPr lang="en-US" altLang="en-US" sz="2800" smtClean="0">
                <a:solidFill>
                  <a:schemeClr val="bg2"/>
                </a:solidFill>
              </a:rPr>
              <a:t>No Questions</a:t>
            </a:r>
          </a:p>
          <a:p>
            <a:pPr lvl="4" eaLnBrk="1" hangingPunct="1">
              <a:lnSpc>
                <a:spcPct val="90000"/>
              </a:lnSpc>
              <a:buClr>
                <a:schemeClr val="bg2"/>
              </a:buClr>
            </a:pPr>
            <a:r>
              <a:rPr lang="en-US" altLang="en-US" sz="2800" smtClean="0">
                <a:solidFill>
                  <a:schemeClr val="bg2"/>
                </a:solidFill>
              </a:rPr>
              <a:t>No figurative language</a:t>
            </a:r>
          </a:p>
          <a:p>
            <a:pPr lvl="4" eaLnBrk="1" hangingPunct="1">
              <a:lnSpc>
                <a:spcPct val="90000"/>
              </a:lnSpc>
              <a:buClr>
                <a:schemeClr val="bg2"/>
              </a:buClr>
            </a:pPr>
            <a:r>
              <a:rPr lang="en-US" altLang="en-US" sz="2800" smtClean="0">
                <a:solidFill>
                  <a:schemeClr val="bg2"/>
                </a:solidFill>
              </a:rPr>
              <a:t>Not vague/too general</a:t>
            </a:r>
          </a:p>
          <a:p>
            <a:pPr eaLnBrk="1" hangingPunct="1">
              <a:lnSpc>
                <a:spcPct val="90000"/>
              </a:lnSpc>
              <a:buClr>
                <a:schemeClr val="bg2"/>
              </a:buClr>
            </a:pPr>
            <a:endParaRPr lang="en-US" altLang="en-US" sz="2800" smtClean="0">
              <a:solidFill>
                <a:schemeClr val="bg2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800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71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rble">
  <a:themeElements>
    <a:clrScheme name="Marble 1">
      <a:dk1>
        <a:srgbClr val="000000"/>
      </a:dk1>
      <a:lt1>
        <a:srgbClr val="EAEAEA"/>
      </a:lt1>
      <a:dk2>
        <a:srgbClr val="006600"/>
      </a:dk2>
      <a:lt2>
        <a:srgbClr val="FFCC66"/>
      </a:lt2>
      <a:accent1>
        <a:srgbClr val="3366FF"/>
      </a:accent1>
      <a:accent2>
        <a:srgbClr val="60371C"/>
      </a:accent2>
      <a:accent3>
        <a:srgbClr val="AAB8AA"/>
      </a:accent3>
      <a:accent4>
        <a:srgbClr val="C8C8C8"/>
      </a:accent4>
      <a:accent5>
        <a:srgbClr val="ADB8FF"/>
      </a:accent5>
      <a:accent6>
        <a:srgbClr val="563118"/>
      </a:accent6>
      <a:hlink>
        <a:srgbClr val="FF0033"/>
      </a:hlink>
      <a:folHlink>
        <a:srgbClr val="CC9967"/>
      </a:folHlink>
    </a:clrScheme>
    <a:fontScheme name="Marbl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rble 1">
        <a:dk1>
          <a:srgbClr val="000000"/>
        </a:dk1>
        <a:lt1>
          <a:srgbClr val="EAEAEA"/>
        </a:lt1>
        <a:dk2>
          <a:srgbClr val="006600"/>
        </a:dk2>
        <a:lt2>
          <a:srgbClr val="FFCC66"/>
        </a:lt2>
        <a:accent1>
          <a:srgbClr val="3366FF"/>
        </a:accent1>
        <a:accent2>
          <a:srgbClr val="60371C"/>
        </a:accent2>
        <a:accent3>
          <a:srgbClr val="AAB8AA"/>
        </a:accent3>
        <a:accent4>
          <a:srgbClr val="C8C8C8"/>
        </a:accent4>
        <a:accent5>
          <a:srgbClr val="ADB8FF"/>
        </a:accent5>
        <a:accent6>
          <a:srgbClr val="563118"/>
        </a:accent6>
        <a:hlink>
          <a:srgbClr val="FF0033"/>
        </a:hlink>
        <a:folHlink>
          <a:srgbClr val="CC996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ble 2">
        <a:dk1>
          <a:srgbClr val="000000"/>
        </a:dk1>
        <a:lt1>
          <a:srgbClr val="EAEAEA"/>
        </a:lt1>
        <a:dk2>
          <a:srgbClr val="FFCC99"/>
        </a:dk2>
        <a:lt2>
          <a:srgbClr val="FFCC66"/>
        </a:lt2>
        <a:accent1>
          <a:srgbClr val="FF9933"/>
        </a:accent1>
        <a:accent2>
          <a:srgbClr val="996600"/>
        </a:accent2>
        <a:accent3>
          <a:srgbClr val="FFE2CA"/>
        </a:accent3>
        <a:accent4>
          <a:srgbClr val="C8C8C8"/>
        </a:accent4>
        <a:accent5>
          <a:srgbClr val="FFCAAD"/>
        </a:accent5>
        <a:accent6>
          <a:srgbClr val="8A5C00"/>
        </a:accent6>
        <a:hlink>
          <a:srgbClr val="FF505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ble 3">
        <a:dk1>
          <a:srgbClr val="000000"/>
        </a:dk1>
        <a:lt1>
          <a:srgbClr val="FFFFFF"/>
        </a:lt1>
        <a:dk2>
          <a:srgbClr val="EAEAEA"/>
        </a:dk2>
        <a:lt2>
          <a:srgbClr val="FFFFFF"/>
        </a:lt2>
        <a:accent1>
          <a:srgbClr val="CBCBCB"/>
        </a:accent1>
        <a:accent2>
          <a:srgbClr val="333333"/>
        </a:accent2>
        <a:accent3>
          <a:srgbClr val="F3F3F3"/>
        </a:accent3>
        <a:accent4>
          <a:srgbClr val="DADADA"/>
        </a:accent4>
        <a:accent5>
          <a:srgbClr val="E2E2E2"/>
        </a:accent5>
        <a:accent6>
          <a:srgbClr val="2D2D2D"/>
        </a:accent6>
        <a:hlink>
          <a:srgbClr val="C0C0C0"/>
        </a:hlink>
        <a:folHlink>
          <a:srgbClr val="EAEAEA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</Words>
  <Application>Microsoft Office PowerPoint</Application>
  <PresentationFormat>On-screen Show (4:3)</PresentationFormat>
  <Paragraphs>33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Marble</vt:lpstr>
      <vt:lpstr>Ch. 4 Selecting a Topic and Purpose</vt:lpstr>
      <vt:lpstr>Choosing a Topic</vt:lpstr>
      <vt:lpstr>General vs. Specific Purpose</vt:lpstr>
      <vt:lpstr>Central Idea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4 Selecting a Topic and Purpose</dc:title>
  <dc:creator>DOROTHY RAY</dc:creator>
  <cp:lastModifiedBy>DOROTHY RAY</cp:lastModifiedBy>
  <cp:revision>1</cp:revision>
  <dcterms:created xsi:type="dcterms:W3CDTF">2015-04-16T20:27:15Z</dcterms:created>
  <dcterms:modified xsi:type="dcterms:W3CDTF">2015-04-16T20:28:08Z</dcterms:modified>
</cp:coreProperties>
</file>