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65" r:id="rId11"/>
    <p:sldId id="266" r:id="rId12"/>
    <p:sldId id="272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57874-9041-4FD6-8F7C-29B20D9739B9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400F-39E5-4EA2-9DD2-8E588F5936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400F-39E5-4EA2-9DD2-8E588F5936F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17C3-B6D4-4471-B60A-66CB51312C06}" type="datetimeFigureOut">
              <a:rPr lang="en-US" smtClean="0"/>
              <a:pPr/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65E5-30AB-47EF-A0BC-50503C3C78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1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Conflict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I.  Defined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II.  Functional &amp; Dysfunctional Conflicts</a:t>
            </a:r>
          </a:p>
          <a:p>
            <a:pPr marL="571500" indent="-571500" algn="l">
              <a:buAutoNum type="romanUcPeriod" startAt="3"/>
            </a:pPr>
            <a:r>
              <a:rPr lang="en-US" dirty="0" smtClean="0">
                <a:solidFill>
                  <a:srgbClr val="C00000"/>
                </a:solidFill>
              </a:rPr>
              <a:t>Personal Conflict Styles</a:t>
            </a:r>
          </a:p>
          <a:p>
            <a:pPr marL="571500" indent="-571500" algn="l">
              <a:buAutoNum type="romanUcPeriod" startAt="3"/>
            </a:pPr>
            <a:r>
              <a:rPr lang="en-US" dirty="0" smtClean="0">
                <a:solidFill>
                  <a:srgbClr val="C00000"/>
                </a:solidFill>
              </a:rPr>
              <a:t>Best Conflict Style</a:t>
            </a:r>
          </a:p>
          <a:p>
            <a:pPr marL="571500" indent="-571500" algn="l"/>
            <a:r>
              <a:rPr lang="en-US" dirty="0" smtClean="0">
                <a:solidFill>
                  <a:srgbClr val="C00000"/>
                </a:solidFill>
              </a:rPr>
              <a:t> V.  Long Term Relational Conflict Styles</a:t>
            </a:r>
          </a:p>
          <a:p>
            <a:pPr marL="571500" indent="-571500" algn="l"/>
            <a:r>
              <a:rPr lang="en-US" dirty="0" smtClean="0">
                <a:solidFill>
                  <a:srgbClr val="C00000"/>
                </a:solidFill>
              </a:rPr>
              <a:t>VI. Conflict Management</a:t>
            </a:r>
          </a:p>
          <a:p>
            <a:pPr marL="571500" indent="-571500" algn="l">
              <a:buAutoNum type="romanUcPeriod" startAt="3"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V. Relational Conflict Styles   </a:t>
            </a:r>
            <a:r>
              <a:rPr lang="en-US" sz="3200" b="1" dirty="0">
                <a:solidFill>
                  <a:schemeClr val="tx1"/>
                </a:solidFill>
              </a:rPr>
              <a:t>c</a:t>
            </a:r>
            <a:r>
              <a:rPr lang="en-US" sz="3200" b="1" dirty="0" smtClean="0">
                <a:solidFill>
                  <a:schemeClr val="tx1"/>
                </a:solidFill>
              </a:rPr>
              <a:t>ont.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romanUcPeriod" startAt="5"/>
            </a:pPr>
            <a:r>
              <a:rPr lang="en-US" sz="2400" b="1" dirty="0" smtClean="0"/>
              <a:t>C.  </a:t>
            </a:r>
            <a:r>
              <a:rPr lang="en-US" sz="2400" b="1" u="sng" dirty="0" smtClean="0"/>
              <a:t>Intimate &amp; Aggressive  Styles</a:t>
            </a:r>
            <a:r>
              <a:rPr lang="en-US" sz="2400" b="1" dirty="0" smtClean="0"/>
              <a:t>:  Interaction between </a:t>
            </a:r>
            <a:r>
              <a:rPr lang="en-US" sz="2400" b="1" dirty="0"/>
              <a:t>e</a:t>
            </a:r>
            <a:r>
              <a:rPr lang="en-US" sz="2400" b="1" dirty="0" smtClean="0"/>
              <a:t>motional 	closeness &amp; aggression</a:t>
            </a:r>
          </a:p>
          <a:p>
            <a:pPr marL="914400" lvl="1" indent="-514350">
              <a:buNone/>
            </a:pPr>
            <a:r>
              <a:rPr lang="en-US" sz="2000" b="1" dirty="0" smtClean="0"/>
              <a:t>	</a:t>
            </a:r>
            <a:r>
              <a:rPr lang="en-US" sz="2400" b="1" dirty="0" smtClean="0"/>
              <a:t>1.  Nonintimate-Aggressive:   disputes issues but won’t deal on</a:t>
            </a:r>
          </a:p>
          <a:p>
            <a:pPr marL="914400" lvl="1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  emotional level=direct or indirect V or NV aggression</a:t>
            </a:r>
          </a:p>
          <a:p>
            <a:pPr marL="914400" lvl="1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2.  Nonintimate-Nonaggressive:  avoids issue &amp; each other</a:t>
            </a:r>
          </a:p>
          <a:p>
            <a:pPr marL="914400" lvl="1" indent="-514350">
              <a:buNone/>
            </a:pPr>
            <a:r>
              <a:rPr lang="en-US" sz="2400" b="1" dirty="0"/>
              <a:t>	 </a:t>
            </a:r>
            <a:r>
              <a:rPr lang="en-US" sz="2400" b="1" dirty="0" smtClean="0"/>
              <a:t>     </a:t>
            </a:r>
            <a:r>
              <a:rPr lang="en-US" sz="2400" dirty="0" smtClean="0"/>
              <a:t>Won’t face issue head-on;  problems never resolved= less 	satisfying relationship</a:t>
            </a:r>
          </a:p>
          <a:p>
            <a:pPr marL="914400" lvl="1" indent="-51435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3.  Intimate-Aggressive:   Can argue but still value relationship</a:t>
            </a:r>
          </a:p>
          <a:p>
            <a:pPr marL="914400" lvl="1" indent="-514350">
              <a:buNone/>
            </a:pPr>
            <a:r>
              <a:rPr lang="en-US" sz="2400" dirty="0" smtClean="0"/>
              <a:t>              Can upset or work well for some. (couples, co-workers)</a:t>
            </a:r>
          </a:p>
          <a:p>
            <a:pPr marL="914400" lvl="1" indent="-51435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4.  Intimate-Non-Aggressive:  Low attacking/blaming, they</a:t>
            </a:r>
          </a:p>
          <a:p>
            <a:pPr marL="914400" lvl="1" indent="-51435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confront issues directly or indirectly, but prevent  them from</a:t>
            </a:r>
          </a:p>
          <a:p>
            <a:pPr marL="914400" lvl="1" indent="-51435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interfering w/ relationship</a:t>
            </a:r>
          </a:p>
          <a:p>
            <a:pPr marL="914400" lvl="1" indent="-514350">
              <a:buNone/>
            </a:pPr>
            <a:r>
              <a:rPr lang="en-US" sz="2400" b="1" dirty="0" smtClean="0"/>
              <a:t>*</a:t>
            </a:r>
            <a:r>
              <a:rPr lang="en-US" sz="2400" b="1" u="sng" dirty="0" smtClean="0"/>
              <a:t>Non-intimate styles work well IF you don’t want interpersonal relationship.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Managing Relational Conflict Styles    cont.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b="1" dirty="0" smtClean="0"/>
              <a:t>   D.  CONFLICT RITUALS:  repeating patterns of interlocking 	behavior</a:t>
            </a:r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 1.  </a:t>
            </a:r>
            <a:r>
              <a:rPr lang="en-US" sz="2400" b="1" u="sng" dirty="0" smtClean="0"/>
              <a:t>Becomes problem if always used</a:t>
            </a:r>
            <a:r>
              <a:rPr lang="en-US" sz="2400" b="1" dirty="0" smtClean="0"/>
              <a:t>= the familiar way isn’t </a:t>
            </a:r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      always best way to solve conflicts.</a:t>
            </a:r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 2.  Competent communicators use a variety of behaviors, </a:t>
            </a:r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       choosing the most effective for each situation.</a:t>
            </a:r>
          </a:p>
          <a:p>
            <a:pPr marL="514350" indent="-514350">
              <a:buNone/>
            </a:pPr>
            <a:r>
              <a:rPr lang="en-US" b="1" dirty="0" smtClean="0"/>
              <a:t>VARIABLES IN CONFLICT STYLES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1.   GENDER:</a:t>
            </a:r>
            <a:br>
              <a:rPr lang="en-US" sz="2400" b="1" dirty="0" smtClean="0"/>
            </a:br>
            <a:r>
              <a:rPr lang="en-US" sz="2400" b="1" dirty="0" smtClean="0"/>
              <a:t>	   </a:t>
            </a:r>
            <a:r>
              <a:rPr lang="en-US" sz="2400" dirty="0" smtClean="0"/>
              <a:t>a. In the past, males more aggressive &amp; females  more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     cooperative.  (We may only notice behav. of the stereotype)</a:t>
            </a:r>
          </a:p>
          <a:p>
            <a:pPr marL="514350" indent="-514350">
              <a:buNone/>
            </a:pPr>
            <a:r>
              <a:rPr lang="en-US" sz="2400" dirty="0" smtClean="0"/>
              <a:t>         </a:t>
            </a:r>
            <a:r>
              <a:rPr lang="en-US" sz="2400" dirty="0"/>
              <a:t>	 </a:t>
            </a:r>
            <a:r>
              <a:rPr lang="en-US" sz="2400" dirty="0" smtClean="0"/>
              <a:t>  b.  Today, less stereotyping of gender behaviors. (Collier-:“men 	         more concerned w/ power &amp; content”&amp; women more “w/ 	          maintaining rela.” in a conflict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c.  Individual Conflict Style=more important than gender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Variables in Conflict Styles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1.   GENDER:</a:t>
            </a:r>
            <a:br>
              <a:rPr lang="en-US" b="1" dirty="0" smtClean="0"/>
            </a:br>
            <a:r>
              <a:rPr lang="en-US" b="1" dirty="0" smtClean="0"/>
              <a:t>	   </a:t>
            </a:r>
            <a:r>
              <a:rPr lang="en-US" dirty="0" smtClean="0"/>
              <a:t>a.  In the past, males more aggressive &amp;</a:t>
            </a:r>
            <a:br>
              <a:rPr lang="en-US" dirty="0" smtClean="0"/>
            </a:br>
            <a:r>
              <a:rPr lang="en-US" dirty="0" smtClean="0"/>
              <a:t>            females  more cooperative.  (We may only</a:t>
            </a:r>
            <a:br>
              <a:rPr lang="en-US" dirty="0" smtClean="0"/>
            </a:br>
            <a:r>
              <a:rPr lang="en-US" dirty="0" smtClean="0"/>
              <a:t>            notice behavior of the stereotype)</a:t>
            </a:r>
          </a:p>
          <a:p>
            <a:pPr marL="514350" indent="-514350">
              <a:buNone/>
            </a:pPr>
            <a:r>
              <a:rPr lang="en-US" dirty="0" smtClean="0"/>
              <a:t>         	   b. Today, less stereotyping of gender </a:t>
            </a:r>
            <a:br>
              <a:rPr lang="en-US" dirty="0" smtClean="0"/>
            </a:br>
            <a:r>
              <a:rPr lang="en-US" dirty="0" smtClean="0"/>
              <a:t>            behaviors. (Collier-:“men more concerned</a:t>
            </a:r>
            <a:br>
              <a:rPr lang="en-US" dirty="0" smtClean="0"/>
            </a:br>
            <a:r>
              <a:rPr lang="en-US" dirty="0" smtClean="0"/>
              <a:t>            w/ power &amp; content”&amp; women more “w/ 	        maintaining relationship” in a conflict</a:t>
            </a:r>
          </a:p>
          <a:p>
            <a:pPr marL="514350" indent="-514350">
              <a:buNone/>
            </a:pPr>
            <a:r>
              <a:rPr lang="en-US" dirty="0" smtClean="0"/>
              <a:t>		   c.  Individual Conflict Style=more important</a:t>
            </a:r>
            <a:br>
              <a:rPr lang="en-US" dirty="0" smtClean="0"/>
            </a:br>
            <a:r>
              <a:rPr lang="en-US" dirty="0" smtClean="0"/>
              <a:t>            than gender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Variables in Conflict Styles  cont.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romanUcPeriod" startAt="5"/>
            </a:pPr>
            <a:r>
              <a:rPr lang="en-US" b="1" u="sng" dirty="0" smtClean="0"/>
              <a:t>Variables in Managing Conflict Style</a:t>
            </a:r>
            <a:r>
              <a:rPr lang="en-US" b="1" dirty="0" smtClean="0"/>
              <a:t>s</a:t>
            </a:r>
          </a:p>
          <a:p>
            <a:pPr marL="514350" indent="-51435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</a:t>
            </a:r>
            <a:r>
              <a:rPr lang="en-US" sz="2800" b="1" dirty="0" smtClean="0"/>
              <a:t>2.  CULTURE:  Behavior during conflict varies in each </a:t>
            </a:r>
            <a:br>
              <a:rPr lang="en-US" sz="2800" b="1" dirty="0" smtClean="0"/>
            </a:br>
            <a:r>
              <a:rPr lang="en-US" sz="2800" b="1" dirty="0" smtClean="0"/>
              <a:t>      culture</a:t>
            </a:r>
          </a:p>
          <a:p>
            <a:pPr marL="514350" indent="-51435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</a:t>
            </a:r>
            <a:r>
              <a:rPr lang="en-US" sz="2800" dirty="0" smtClean="0"/>
              <a:t> a.  What’s appropriate in 1 culture may not be so in </a:t>
            </a:r>
            <a:br>
              <a:rPr lang="en-US" sz="2800" dirty="0" smtClean="0"/>
            </a:br>
            <a:r>
              <a:rPr lang="en-US" sz="2800" dirty="0" smtClean="0"/>
              <a:t>           another.</a:t>
            </a:r>
          </a:p>
          <a:p>
            <a:pPr marL="514350" indent="-51435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</a:t>
            </a:r>
            <a:r>
              <a:rPr lang="en-US" sz="2800" dirty="0" smtClean="0"/>
              <a:t>       </a:t>
            </a:r>
            <a:r>
              <a:rPr lang="en-US" sz="2800" dirty="0" err="1" smtClean="0"/>
              <a:t>i</a:t>
            </a:r>
            <a:r>
              <a:rPr lang="en-US" sz="2800" dirty="0" smtClean="0"/>
              <a:t>.   Individualistic=more direct handling conflict  	      ii.  Collectivistic=more indirect</a:t>
            </a:r>
          </a:p>
          <a:p>
            <a:pPr marL="514350" indent="-51435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</a:t>
            </a:r>
            <a:r>
              <a:rPr lang="en-US" sz="2800" dirty="0" smtClean="0"/>
              <a:t>b.  Groups within nationalities or ethnicities: conflicts </a:t>
            </a:r>
            <a:br>
              <a:rPr lang="en-US" sz="2800" dirty="0" smtClean="0"/>
            </a:br>
            <a:r>
              <a:rPr lang="en-US" sz="2800" dirty="0" smtClean="0"/>
              <a:t>           can be socially accepted or frowned upon.</a:t>
            </a:r>
            <a:r>
              <a:rPr lang="en-US" sz="2800" b="1" dirty="0" smtClean="0"/>
              <a:t> </a:t>
            </a:r>
          </a:p>
          <a:p>
            <a:pPr marL="514350" indent="-51435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     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.</a:t>
            </a:r>
            <a:r>
              <a:rPr lang="en-US" sz="2800" dirty="0" smtClean="0"/>
              <a:t>  Inter-ethnic couples can have challenges.</a:t>
            </a:r>
          </a:p>
          <a:p>
            <a:pPr marL="514350" indent="-51435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    </a:t>
            </a:r>
            <a:r>
              <a:rPr lang="en-US" sz="2800" dirty="0" smtClean="0"/>
              <a:t> c.   Biology, self-concept, environment, &amp; family </a:t>
            </a:r>
            <a:br>
              <a:rPr lang="en-US" sz="2800" dirty="0" smtClean="0"/>
            </a:br>
            <a:r>
              <a:rPr lang="en-US" sz="2800" dirty="0" smtClean="0"/>
              <a:t>           influences  shape our approach to conflict.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VI.  The Process of Conflict Management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sz="2400" b="1" dirty="0" smtClean="0"/>
              <a:t>	A.  Define needs:  </a:t>
            </a:r>
            <a:r>
              <a:rPr lang="en-US" sz="2400" dirty="0" smtClean="0"/>
              <a:t>not always what you think at first.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 1.  Understand both persons ‘ needs …by</a:t>
            </a:r>
          </a:p>
          <a:p>
            <a:pPr marL="857250" lvl="1" indent="-45720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2.  Exploring content &amp; relational issues</a:t>
            </a:r>
            <a:r>
              <a:rPr lang="en-US" sz="2400" dirty="0" smtClean="0"/>
              <a:t> (extra good-night calls)</a:t>
            </a:r>
          </a:p>
          <a:p>
            <a:pPr marL="857250" lvl="1" indent="-457200">
              <a:buNone/>
            </a:pPr>
            <a:r>
              <a:rPr lang="en-US" sz="2400" b="1" dirty="0"/>
              <a:t>B</a:t>
            </a:r>
            <a:r>
              <a:rPr lang="en-US" sz="2400" b="1" dirty="0" smtClean="0"/>
              <a:t>.  Share needs w/ the other (a 7-step process to manage conflict)</a:t>
            </a:r>
          </a:p>
          <a:p>
            <a:pPr marL="857250" lvl="1" indent="-457200">
              <a:buNone/>
            </a:pPr>
            <a:r>
              <a:rPr lang="en-US" sz="2400" b="1" dirty="0" smtClean="0"/>
              <a:t>       1.  Make a date-best time/place for BOTH -not tired or w/o time</a:t>
            </a:r>
          </a:p>
          <a:p>
            <a:pPr marL="857250" lvl="1" indent="-45720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2.  Use descriptive “I” language, not blaming </a:t>
            </a:r>
            <a:r>
              <a:rPr lang="en-US" sz="2400" dirty="0" smtClean="0"/>
              <a:t>(Tell how other’s 	    	     behavior affects you)</a:t>
            </a:r>
          </a:p>
          <a:p>
            <a:pPr marL="857250" lvl="1" indent="-457200">
              <a:buNone/>
            </a:pPr>
            <a:r>
              <a:rPr lang="en-US" sz="2400" b="1" dirty="0" smtClean="0"/>
              <a:t>       3.  Listen to the other’s needs.  </a:t>
            </a:r>
            <a:r>
              <a:rPr lang="en-US" sz="2400" dirty="0" smtClean="0"/>
              <a:t>Create supportive climate (Gibb)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Share def. of problem; learn the other’s wants and needs</a:t>
            </a:r>
          </a:p>
          <a:p>
            <a:pPr marL="857250" lvl="1" indent="-457200">
              <a:buNone/>
            </a:pPr>
            <a:r>
              <a:rPr lang="en-US" sz="2400" b="1" dirty="0" smtClean="0"/>
              <a:t>       4.  Generate poss. solutions in confirming, supportive climate.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a. </a:t>
            </a:r>
            <a:r>
              <a:rPr lang="en-US" sz="2400" u="sng" dirty="0" smtClean="0"/>
              <a:t>Brainstorm for quantity </a:t>
            </a:r>
            <a:r>
              <a:rPr lang="en-US" sz="2400" dirty="0" smtClean="0"/>
              <a:t>of solutions w/o judging quality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b.  </a:t>
            </a:r>
            <a:r>
              <a:rPr lang="en-US" sz="2400" u="sng" dirty="0" smtClean="0"/>
              <a:t>No criticism of any kind at this point</a:t>
            </a:r>
          </a:p>
          <a:p>
            <a:pPr marL="857250" lvl="1" indent="-457200">
              <a:buNone/>
            </a:pPr>
            <a:r>
              <a:rPr lang="en-US" sz="2400" b="1" dirty="0" smtClean="0"/>
              <a:t>       5.  Evaluate each solution &amp; negotiate best one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    a.  Does each one satisfy everyone’s important goals?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	     b.  Be spontaneous.  </a:t>
            </a:r>
            <a:r>
              <a:rPr lang="en-US" sz="2400" dirty="0"/>
              <a:t>	</a:t>
            </a:r>
            <a:r>
              <a:rPr lang="en-US" sz="2400" dirty="0" smtClean="0"/>
              <a:t>	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Process of Conflict Management  cont.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 B. 6.   Implement the solution:</a:t>
            </a:r>
            <a:br>
              <a:rPr lang="en-US" sz="2400" b="1" dirty="0" smtClean="0"/>
            </a:br>
            <a:r>
              <a:rPr lang="en-US" sz="2400" b="1" dirty="0" smtClean="0"/>
              <a:t>        1.  Try it to see if it meets everyone’s needs.</a:t>
            </a:r>
          </a:p>
          <a:p>
            <a:pPr>
              <a:buNone/>
            </a:pPr>
            <a:r>
              <a:rPr lang="en-US" sz="2400" b="1" dirty="0"/>
              <a:t>	 </a:t>
            </a:r>
            <a:r>
              <a:rPr lang="en-US" sz="2400" b="1" dirty="0" smtClean="0"/>
              <a:t>       2.   Who does what, to whom, and when?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7.   Follow up the solution:</a:t>
            </a:r>
            <a:br>
              <a:rPr lang="en-US" sz="2400" b="1" dirty="0" smtClean="0"/>
            </a:br>
            <a:r>
              <a:rPr lang="en-US" sz="2400" b="1" dirty="0" smtClean="0"/>
              <a:t>        1.  Have a follow-up evaluation b/c  effectiveness can change</a:t>
            </a:r>
          </a:p>
          <a:p>
            <a:pPr>
              <a:buNone/>
            </a:pPr>
            <a:r>
              <a:rPr lang="en-US" sz="2400" b="1" dirty="0"/>
              <a:t>	 </a:t>
            </a:r>
            <a:r>
              <a:rPr lang="en-US" sz="2400" b="1" dirty="0" smtClean="0"/>
              <a:t>       2.  Test it for a short but fair time,  then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     3.  Discuss &amp; see if any changes are needed (or a new solution)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I.  Conflict: Defined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/>
              <a:t>Definition: An inevitable part of life, including expressed struggle between at least 2 interdependent persons who perceive both interference in achieving incompatible goals and scarce rewards.</a:t>
            </a:r>
          </a:p>
          <a:p>
            <a:pPr lvl="1">
              <a:buNone/>
            </a:pPr>
            <a:r>
              <a:rPr lang="en-US" sz="2400" dirty="0" smtClean="0"/>
              <a:t>A.  Expressed struggle: V or NV, they know struggle exists.</a:t>
            </a:r>
          </a:p>
          <a:p>
            <a:pPr lvl="1">
              <a:buNone/>
            </a:pPr>
            <a:r>
              <a:rPr lang="en-US" sz="2400" dirty="0" smtClean="0"/>
              <a:t>B.  Interdependent: Their welfare depends on each other.</a:t>
            </a:r>
          </a:p>
          <a:p>
            <a:pPr lvl="1">
              <a:buNone/>
            </a:pPr>
            <a:r>
              <a:rPr lang="en-US" sz="2400" dirty="0" smtClean="0"/>
              <a:t>C.  Interference </a:t>
            </a:r>
            <a:r>
              <a:rPr lang="en-US" sz="2400" dirty="0"/>
              <a:t>&amp;</a:t>
            </a:r>
            <a:r>
              <a:rPr lang="en-US" sz="2400" dirty="0" smtClean="0"/>
              <a:t> Incompatible Goals: Win-Lose, they don’t see mutually satisfying answers.</a:t>
            </a:r>
          </a:p>
          <a:p>
            <a:pPr lvl="1">
              <a:buNone/>
            </a:pPr>
            <a:r>
              <a:rPr lang="en-US" sz="2400" dirty="0" smtClean="0"/>
              <a:t>D.  Scarce Rewards: Win-Lose, not enough for all</a:t>
            </a:r>
          </a:p>
          <a:p>
            <a:pPr lvl="1">
              <a:buNone/>
            </a:pPr>
            <a:r>
              <a:rPr lang="en-US" sz="2400" dirty="0" smtClean="0"/>
              <a:t>E.  Inevitability:  “bound to happen”</a:t>
            </a:r>
          </a:p>
          <a:p>
            <a:pPr lvl="2">
              <a:buNone/>
            </a:pPr>
            <a:r>
              <a:rPr lang="en-US" dirty="0" smtClean="0"/>
              <a:t>1.  Can’t avoid so must manage </a:t>
            </a:r>
          </a:p>
          <a:p>
            <a:pPr lvl="2">
              <a:buNone/>
            </a:pPr>
            <a:r>
              <a:rPr lang="en-US" dirty="0" smtClean="0"/>
              <a:t>2.  Can be constructive if admit mistakes &amp; do perception check</a:t>
            </a:r>
          </a:p>
          <a:p>
            <a:pPr lvl="2">
              <a:buNone/>
            </a:pPr>
            <a:r>
              <a:rPr lang="en-US" dirty="0" smtClean="0"/>
              <a:t>3.  Attitudes you bring to conflict can solve or worsen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II. Functional &amp; Dysfunctional Conflicts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A.   Defined: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1.  Functional: </a:t>
            </a:r>
            <a:r>
              <a:rPr lang="en-US" sz="2400" u="sng" dirty="0" smtClean="0"/>
              <a:t>outcomes = best possible </a:t>
            </a:r>
            <a:r>
              <a:rPr lang="en-US" sz="2400" dirty="0" smtClean="0"/>
              <a:t>even strengthen 	 		relationship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2.  Dysfunctional: </a:t>
            </a:r>
            <a:r>
              <a:rPr lang="en-US" sz="2400" u="sng" dirty="0" smtClean="0"/>
              <a:t>outcomes=less than what’s possible</a:t>
            </a:r>
            <a:r>
              <a:rPr lang="en-US" sz="2400" dirty="0" smtClean="0"/>
              <a:t>, can 			damage relationship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B.  Characteristics:</a:t>
            </a:r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smtClean="0"/>
              <a:t>      1.  </a:t>
            </a:r>
            <a:r>
              <a:rPr lang="en-US" sz="2400" b="1" dirty="0" smtClean="0"/>
              <a:t>Integration </a:t>
            </a:r>
            <a:r>
              <a:rPr lang="en-US" sz="2400" b="1" u="sng" dirty="0" smtClean="0"/>
              <a:t>vs. Polarization- </a:t>
            </a:r>
            <a:r>
              <a:rPr lang="en-US" sz="2400" b="1" dirty="0" smtClean="0"/>
              <a:t>see commonalities, want to work 	     together, problem-oriented (Gibb); </a:t>
            </a:r>
            <a:r>
              <a:rPr lang="en-US" sz="2400" u="sng" dirty="0" smtClean="0"/>
              <a:t>rather than blame &amp; U</a:t>
            </a:r>
            <a:r>
              <a:rPr lang="en-US" sz="2400" dirty="0" smtClean="0"/>
              <a:t>	      </a:t>
            </a:r>
            <a:r>
              <a:rPr lang="en-US" sz="2400" u="sng" dirty="0" smtClean="0"/>
              <a:t>control the other</a:t>
            </a:r>
            <a:endParaRPr lang="en-US" sz="2400" u="sng" dirty="0"/>
          </a:p>
          <a:p>
            <a:pPr>
              <a:buNone/>
            </a:pPr>
            <a:r>
              <a:rPr lang="en-US" sz="2400" b="1" dirty="0"/>
              <a:t>	 </a:t>
            </a:r>
            <a:r>
              <a:rPr lang="en-US" sz="2400" b="1" dirty="0" smtClean="0"/>
              <a:t>      </a:t>
            </a:r>
            <a:r>
              <a:rPr lang="en-US" sz="2400" dirty="0" smtClean="0"/>
              <a:t>2.   </a:t>
            </a:r>
            <a:r>
              <a:rPr lang="en-US" sz="2400" b="1" dirty="0" smtClean="0"/>
              <a:t>Cooperation </a:t>
            </a:r>
            <a:r>
              <a:rPr lang="en-US" sz="2400" b="1" u="sng" dirty="0" smtClean="0"/>
              <a:t>vs. Opposition-</a:t>
            </a:r>
            <a:r>
              <a:rPr lang="en-US" sz="2400" b="1" dirty="0" smtClean="0"/>
              <a:t> </a:t>
            </a:r>
            <a:r>
              <a:rPr lang="en-US" sz="2400" dirty="0" smtClean="0"/>
              <a:t>Win-Win, looks for ways to agree 	     which satisfy both, &amp; redefine in constructive ways; </a:t>
            </a:r>
            <a:r>
              <a:rPr lang="en-US" sz="2400" dirty="0"/>
              <a:t> </a:t>
            </a:r>
            <a:r>
              <a:rPr lang="en-US" sz="2400" u="sng" dirty="0" smtClean="0"/>
              <a:t>rarely </a:t>
            </a:r>
            <a:r>
              <a:rPr lang="en-US" sz="2400" dirty="0" smtClean="0"/>
              <a:t>	     </a:t>
            </a:r>
            <a:r>
              <a:rPr lang="en-US" sz="2400" u="sng" dirty="0" smtClean="0"/>
              <a:t>redefines or gives in, &amp; doesn’t want to satisfy both.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	       3.  </a:t>
            </a:r>
            <a:r>
              <a:rPr lang="en-US" sz="2400" b="1" dirty="0" smtClean="0"/>
              <a:t>Confirmation </a:t>
            </a:r>
            <a:r>
              <a:rPr lang="en-US" sz="2400" b="1" u="sng" dirty="0" smtClean="0"/>
              <a:t>vs. Disconfirmation- </a:t>
            </a:r>
            <a:r>
              <a:rPr lang="en-US" sz="2400" b="1" dirty="0" smtClean="0"/>
              <a:t>attacks problem, not the 	     person(s), doesn’t dominate </a:t>
            </a:r>
            <a:r>
              <a:rPr lang="en-US" sz="2400" dirty="0" smtClean="0"/>
              <a:t>(Gibb’s supportive  behaviors ;	 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u="sng" dirty="0" smtClean="0"/>
              <a:t> Gibb’s Defensiveness- producing behavior; attacks persons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Functional &amp; Dysfunctional Conflicts   cont.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/>
              <a:t>B.  4.  </a:t>
            </a:r>
            <a:r>
              <a:rPr lang="en-US" sz="2400" b="1" dirty="0" smtClean="0"/>
              <a:t>Agreement vs. Coercion: </a:t>
            </a:r>
            <a:r>
              <a:rPr lang="en-US" sz="2400" u="sng" dirty="0" smtClean="0"/>
              <a:t>Recognizes power plays are unethical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 </a:t>
            </a:r>
            <a:r>
              <a:rPr lang="en-US" sz="2400" u="sng" dirty="0" smtClean="0"/>
              <a:t>&amp; can backfire </a:t>
            </a:r>
            <a:r>
              <a:rPr lang="en-US" sz="2400" dirty="0" smtClean="0"/>
              <a:t> vs. uses threats or power to control</a:t>
            </a:r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smtClean="0"/>
              <a:t>  5.   </a:t>
            </a:r>
            <a:r>
              <a:rPr lang="en-US" sz="2400" b="1" dirty="0" smtClean="0"/>
              <a:t>De-escalation vs. Escalation:  </a:t>
            </a:r>
            <a:r>
              <a:rPr lang="en-US" sz="2400" u="sng" dirty="0" smtClean="0"/>
              <a:t>Facing problem to solve it better </a:t>
            </a:r>
            <a:r>
              <a:rPr lang="en-US" sz="2400" dirty="0" smtClean="0"/>
              <a:t>	  </a:t>
            </a:r>
            <a:r>
              <a:rPr lang="en-US" sz="2400" u="sng" dirty="0" smtClean="0"/>
              <a:t>in long run</a:t>
            </a:r>
            <a:r>
              <a:rPr lang="en-US" sz="2400" dirty="0" smtClean="0"/>
              <a:t>  vs. avoiding it &amp; creating a worse situation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</a:t>
            </a:r>
            <a:r>
              <a:rPr lang="en-US" sz="2400" dirty="0" smtClean="0"/>
              <a:t>6.   </a:t>
            </a:r>
            <a:r>
              <a:rPr lang="en-US" sz="2400" b="1" dirty="0" smtClean="0"/>
              <a:t>Focusing vs. Drifting</a:t>
            </a:r>
            <a:r>
              <a:rPr lang="en-US" sz="2400" u="sng" dirty="0" smtClean="0"/>
              <a:t>:  One subject at a ti</a:t>
            </a:r>
            <a:r>
              <a:rPr lang="en-US" sz="2400" dirty="0" smtClean="0"/>
              <a:t>me vs. bringing up 	  other issues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7.  </a:t>
            </a:r>
            <a:r>
              <a:rPr lang="en-US" sz="2400" b="1" dirty="0" smtClean="0"/>
              <a:t>Foresight vs. Shortsightedness</a:t>
            </a:r>
            <a:r>
              <a:rPr lang="en-US" sz="2400" b="1" u="sng" dirty="0" smtClean="0"/>
              <a:t>:  </a:t>
            </a:r>
            <a:r>
              <a:rPr lang="en-US" sz="2400" u="sng" dirty="0" smtClean="0"/>
              <a:t> See relationship as more 	</a:t>
            </a:r>
            <a:r>
              <a:rPr lang="en-US" sz="2400" dirty="0" smtClean="0"/>
              <a:t>	  </a:t>
            </a:r>
            <a:r>
              <a:rPr lang="en-US" sz="2400" u="sng" dirty="0" smtClean="0"/>
              <a:t>important  than the battle</a:t>
            </a:r>
            <a:r>
              <a:rPr lang="en-US" sz="2400" dirty="0" smtClean="0"/>
              <a:t> vs. winning every battle but losing 	  the war (damaging relationship), overlooking better solution, or    </a:t>
            </a:r>
            <a:r>
              <a:rPr lang="en-US" sz="2400" b="1" dirty="0" smtClean="0"/>
              <a:t>   	  </a:t>
            </a:r>
            <a:r>
              <a:rPr lang="en-US" sz="2400" dirty="0" smtClean="0"/>
              <a:t>not stopping to think abt. how to be constructive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8.  </a:t>
            </a:r>
            <a:r>
              <a:rPr lang="en-US" sz="2400" b="1" dirty="0" smtClean="0"/>
              <a:t>Positive vs. Negative RESULTS: </a:t>
            </a:r>
            <a:r>
              <a:rPr lang="en-US" sz="2400" dirty="0" smtClean="0"/>
              <a:t> </a:t>
            </a:r>
            <a:r>
              <a:rPr lang="en-US" sz="2400" u="sng" dirty="0" smtClean="0"/>
              <a:t>Functional=rewards </a:t>
            </a:r>
            <a:r>
              <a:rPr lang="en-US" sz="2400" dirty="0" smtClean="0"/>
              <a:t>of facing a  	 challenge, feeling better abt. self &amp; others, better relationship ,  	 know &amp; appreciate each other more, safe outlet for feelings of 	 frustration or aggression to prevent explosions vs.  None of </a:t>
            </a:r>
          </a:p>
          <a:p>
            <a:pPr>
              <a:buNone/>
            </a:pPr>
            <a:r>
              <a:rPr lang="en-US" sz="2400" dirty="0" smtClean="0"/>
              <a:t>	         this!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III.  Personal Conflict Styles  cont.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AutoNum type="alphaUcPeriod"/>
            </a:pPr>
            <a:r>
              <a:rPr lang="en-US" sz="2400" b="1" u="sng" dirty="0" smtClean="0"/>
              <a:t>Defined=</a:t>
            </a:r>
            <a:r>
              <a:rPr lang="en-US" sz="2400" b="1" dirty="0" smtClean="0"/>
              <a:t>Characteristic approaches taken when your needs don’t match others’ wants</a:t>
            </a:r>
          </a:p>
          <a:p>
            <a:pPr marL="457200" indent="-457200">
              <a:buAutoNum type="alphaUcPeriod"/>
            </a:pPr>
            <a:r>
              <a:rPr lang="en-US" sz="2400" b="1" dirty="0" smtClean="0"/>
              <a:t>5 Styles: </a:t>
            </a:r>
            <a:r>
              <a:rPr lang="en-US" sz="2400" dirty="0" smtClean="0"/>
              <a:t>in any type of relationship</a:t>
            </a:r>
          </a:p>
          <a:p>
            <a:pPr marL="457200" indent="-457200">
              <a:buNone/>
            </a:pPr>
            <a:r>
              <a:rPr lang="en-US" sz="2400" b="1" dirty="0" smtClean="0"/>
              <a:t>	1. Avoidance (Lose/Lose): physically or conversationally ignore or 	stay away from conflict</a:t>
            </a:r>
            <a:r>
              <a:rPr lang="en-US" sz="2300" b="1" dirty="0" smtClean="0"/>
              <a:t>;  </a:t>
            </a:r>
            <a:r>
              <a:rPr lang="en-US" sz="2000" dirty="0" smtClean="0"/>
              <a:t>pessimistic attitude leads to unsatisfying rela.,  	</a:t>
            </a:r>
            <a:r>
              <a:rPr lang="en-US" sz="2000" i="1" dirty="0" smtClean="0"/>
              <a:t>though</a:t>
            </a:r>
            <a:r>
              <a:rPr lang="en-US" sz="2000" dirty="0" smtClean="0"/>
              <a:t> selectively ignoring can be smart ( to keep a job or relationship)</a:t>
            </a:r>
          </a:p>
          <a:p>
            <a:pPr marL="857250" lvl="1" indent="-457200">
              <a:buNone/>
            </a:pPr>
            <a:r>
              <a:rPr lang="en-US" sz="2400" dirty="0" smtClean="0"/>
              <a:t> </a:t>
            </a:r>
            <a:r>
              <a:rPr lang="en-US" sz="2400" b="1" dirty="0" smtClean="0"/>
              <a:t>2.  Accommodation (Lose/Win); low concern for self, high for others</a:t>
            </a:r>
            <a:r>
              <a:rPr lang="en-US" sz="2400" dirty="0" smtClean="0"/>
              <a:t>.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000" dirty="0" smtClean="0"/>
              <a:t>Let others win rather than assert own pt. of view;  </a:t>
            </a:r>
            <a:r>
              <a:rPr lang="en-US" sz="2000" u="sng" dirty="0" smtClean="0"/>
              <a:t>CAN enhance rela. IF not habitual</a:t>
            </a:r>
            <a:r>
              <a:rPr lang="en-US" sz="2000" b="1" u="sng" dirty="0" smtClean="0"/>
              <a:t>.  Too much </a:t>
            </a:r>
            <a:r>
              <a:rPr lang="en-US" sz="2000" u="sng" dirty="0" smtClean="0"/>
              <a:t>=lose respect, become bitter, etc. &amp; play passive-aggressive games. (</a:t>
            </a:r>
            <a:r>
              <a:rPr lang="en-US" sz="2000" b="1" u="sng" dirty="0" smtClean="0"/>
              <a:t>Crazymakers</a:t>
            </a:r>
            <a:r>
              <a:rPr lang="en-US" sz="2000" u="sng" dirty="0" smtClean="0"/>
              <a:t>)  </a:t>
            </a:r>
            <a:r>
              <a:rPr lang="en-US" sz="2000" dirty="0" smtClean="0"/>
              <a:t>Culture determines how style is viewed. </a:t>
            </a:r>
          </a:p>
          <a:p>
            <a:pPr marL="857250" lvl="1" indent="-457200">
              <a:buAutoNum type="arabicPeriod" startAt="3"/>
            </a:pPr>
            <a:r>
              <a:rPr lang="en-US" sz="2400" b="1" dirty="0" smtClean="0"/>
              <a:t>Competition (Win-Lose): high concern for self (my way), low for</a:t>
            </a:r>
          </a:p>
          <a:p>
            <a:pPr marL="857250" lvl="1" indent="-457200">
              <a:buNone/>
            </a:pPr>
            <a:r>
              <a:rPr lang="en-US" sz="2400" b="1" dirty="0" smtClean="0"/>
              <a:t>       others (“my way”)</a:t>
            </a:r>
            <a:endParaRPr lang="en-US" sz="2400" dirty="0" smtClean="0"/>
          </a:p>
          <a:p>
            <a:pPr marL="1257300" lvl="2" indent="-457200">
              <a:buAutoNum type="alphaLcPeriod"/>
            </a:pPr>
            <a:r>
              <a:rPr lang="en-US" sz="2000" u="sng" dirty="0" smtClean="0"/>
              <a:t>Many No. Americans use b/c in culture can be satisfying</a:t>
            </a:r>
            <a:r>
              <a:rPr lang="en-US" sz="2000" dirty="0" smtClean="0"/>
              <a:t>. (in sports, in achievements, &amp; in altruism( who’s more charitable, more romantic, etc.)</a:t>
            </a:r>
          </a:p>
          <a:p>
            <a:pPr marL="1257300" lvl="2" indent="-457200">
              <a:buAutoNum type="alphaLcPeriod"/>
            </a:pPr>
            <a:r>
              <a:rPr lang="en-US" sz="2000" u="sng" dirty="0" smtClean="0"/>
              <a:t>Works if both win graciously </a:t>
            </a:r>
            <a:r>
              <a:rPr lang="en-US" sz="2000" dirty="0" smtClean="0"/>
              <a:t>but </a:t>
            </a:r>
            <a:endParaRPr lang="en-US" sz="2000" dirty="0"/>
          </a:p>
          <a:p>
            <a:pPr marL="1257300" lvl="2" indent="-457200">
              <a:buAutoNum type="alphaLcPeriod"/>
            </a:pPr>
            <a:r>
              <a:rPr lang="en-US" sz="2000" u="sng" dirty="0" smtClean="0"/>
              <a:t>Can lead to direct aggression</a:t>
            </a:r>
          </a:p>
          <a:p>
            <a:pPr marL="1257300" lvl="2" indent="-457200">
              <a:buAutoNum type="alphaLcPeriod"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III. Personal Conflict Styles   cont.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    4.  Passive/Aggression:</a:t>
            </a:r>
            <a:r>
              <a:rPr lang="en-US" sz="2400" dirty="0"/>
              <a:t> </a:t>
            </a:r>
            <a:r>
              <a:rPr lang="en-US" sz="2400" b="1" dirty="0" smtClean="0"/>
              <a:t>Tactics expressing disguised dissatisfaction &amp;</a:t>
            </a:r>
          </a:p>
          <a:p>
            <a:pPr>
              <a:buNone/>
            </a:pPr>
            <a:r>
              <a:rPr lang="en-US" sz="2400" b="1" dirty="0" smtClean="0"/>
              <a:t>          punish another </a:t>
            </a:r>
            <a:r>
              <a:rPr lang="en-US" sz="2000" b="1" u="sng" dirty="0" smtClean="0"/>
              <a:t>w/o</a:t>
            </a:r>
            <a:r>
              <a:rPr lang="en-US" sz="2400" b="1" u="sng" dirty="0" smtClean="0"/>
              <a:t> direct confrontation </a:t>
            </a:r>
            <a:r>
              <a:rPr lang="en-US" sz="2000" dirty="0" smtClean="0"/>
              <a:t>(Bach/Wyden ’68)Crazymakers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      a. Verbal or Nonverbal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b.   Sarcasm=aims to hurt &amp; is NOT  really humor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400" b="1" dirty="0" smtClean="0"/>
              <a:t>5.  Direct Aggression:  AV or NV  attack on the source of displeasure</a:t>
            </a:r>
          </a:p>
          <a:p>
            <a:pPr>
              <a:buNone/>
            </a:pPr>
            <a:r>
              <a:rPr lang="en-US" sz="2400" b="1" dirty="0"/>
              <a:t>	 </a:t>
            </a:r>
            <a:r>
              <a:rPr lang="en-US" sz="2400" b="1" dirty="0" smtClean="0"/>
              <a:t>    </a:t>
            </a:r>
            <a:r>
              <a:rPr lang="en-US" sz="2400" dirty="0" smtClean="0"/>
              <a:t>a.  Causes severe impact on target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000" dirty="0" smtClean="0"/>
              <a:t> 1. Verbal attacks can lead to physical  ones (Infante et al ‘89)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  b.  Psychological attack can cause decreased effectiveness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 </a:t>
            </a:r>
            <a:r>
              <a:rPr lang="en-US" sz="2000" dirty="0" smtClean="0"/>
              <a:t>1. In personal relationships (Infante)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 2. On jobs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 3.  In families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c.  Can lead to destructive spiral for entire relationship (Olson &amp; 	Braithwaite ‘04)                                             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III. Personal Conflict Styles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B.  6.  Compromise:   negotiated Lose/Lose</a:t>
            </a:r>
            <a:r>
              <a:rPr lang="en-US" sz="2400" b="1" dirty="0"/>
              <a:t> </a:t>
            </a:r>
            <a:r>
              <a:rPr lang="en-US" sz="2400" b="1" dirty="0" smtClean="0"/>
              <a:t>w/ both sides losing</a:t>
            </a:r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some goals to get something they want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   </a:t>
            </a:r>
            <a:r>
              <a:rPr lang="en-US" sz="2400" dirty="0" smtClean="0"/>
              <a:t>   a.  </a:t>
            </a:r>
            <a:r>
              <a:rPr lang="en-US" sz="2400" u="sng" dirty="0" smtClean="0"/>
              <a:t>Usually, both are unsatisfied </a:t>
            </a:r>
            <a:r>
              <a:rPr lang="en-US" sz="2400" dirty="0" smtClean="0"/>
              <a:t>(divorce cases)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b.  CAN be satisfied if </a:t>
            </a:r>
            <a:r>
              <a:rPr lang="en-US" sz="2400" u="sng" dirty="0" smtClean="0"/>
              <a:t>both</a:t>
            </a:r>
            <a:r>
              <a:rPr lang="en-US" sz="2400" dirty="0" smtClean="0"/>
              <a:t> somewhat satisfied </a:t>
            </a:r>
            <a:r>
              <a:rPr lang="en-US" sz="2400" i="1" u="sng" dirty="0" smtClean="0"/>
              <a:t> </a:t>
            </a:r>
            <a:r>
              <a:rPr lang="en-US" sz="2400" u="sng" dirty="0" smtClean="0"/>
              <a:t>(agreeing  on </a:t>
            </a:r>
            <a:br>
              <a:rPr lang="en-US" sz="2400" u="sng" dirty="0" smtClean="0"/>
            </a:br>
            <a:r>
              <a:rPr lang="en-US" sz="2400" dirty="0" smtClean="0"/>
              <a:t>            </a:t>
            </a:r>
            <a:r>
              <a:rPr lang="en-US" sz="2400" u="sng" dirty="0" smtClean="0"/>
              <a:t>price to sell anything)</a:t>
            </a:r>
          </a:p>
          <a:p>
            <a:pPr>
              <a:buNone/>
            </a:pPr>
            <a:r>
              <a:rPr lang="en-US" sz="2400" dirty="0" smtClean="0"/>
              <a:t>		  1.  When both sides are satisfied and decision is successful,  </a:t>
            </a:r>
            <a:br>
              <a:rPr lang="en-US" sz="2400" dirty="0" smtClean="0"/>
            </a:br>
            <a:r>
              <a:rPr lang="en-US" sz="2400" dirty="0" smtClean="0"/>
              <a:t>                we may call it COLLABORATION</a:t>
            </a:r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7.  Collaboration:  Win/Win solution w/ high concern for self &amp;     	others, wanting  to satisfy</a:t>
            </a:r>
            <a:r>
              <a:rPr lang="en-US" sz="2400" dirty="0" smtClean="0"/>
              <a:t> everyone’s </a:t>
            </a:r>
            <a:r>
              <a:rPr lang="en-US" sz="2400" b="1" dirty="0" smtClean="0"/>
              <a:t>needs (Our </a:t>
            </a:r>
            <a:r>
              <a:rPr lang="en-US" sz="2400" b="1" dirty="0"/>
              <a:t>W</a:t>
            </a:r>
            <a:r>
              <a:rPr lang="en-US" sz="2400" b="1" dirty="0" smtClean="0"/>
              <a:t>ay)</a:t>
            </a:r>
            <a:endParaRPr lang="en-US" sz="2400" dirty="0" smtClean="0"/>
          </a:p>
          <a:p>
            <a:pPr>
              <a:buNone/>
            </a:pPr>
            <a:r>
              <a:rPr lang="en-US" sz="2400" b="1" dirty="0"/>
              <a:t>	 </a:t>
            </a:r>
            <a:r>
              <a:rPr lang="en-US" sz="2400" b="1" dirty="0" smtClean="0"/>
              <a:t>      </a:t>
            </a:r>
            <a:r>
              <a:rPr lang="en-US" sz="2400" dirty="0" smtClean="0"/>
              <a:t>a.  Ideal, but not always possible or appropriate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b.  Consider:  time it takes and how minor or serious issue is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Which Style to Use?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AutoNum type="romanUcPeriod" startAt="4"/>
            </a:pPr>
            <a:r>
              <a:rPr lang="en-US" dirty="0" smtClean="0"/>
              <a:t>Which is best?</a:t>
            </a:r>
          </a:p>
          <a:p>
            <a:pPr marL="971550" lvl="1" indent="-571500">
              <a:buNone/>
            </a:pPr>
            <a:r>
              <a:rPr lang="en-US" dirty="0" smtClean="0"/>
              <a:t>   A.  Flexibility important b/c no one style fits all conflicts</a:t>
            </a:r>
          </a:p>
          <a:p>
            <a:pPr marL="971550" lvl="1" indent="-571500">
              <a:buNone/>
            </a:pPr>
            <a:r>
              <a:rPr lang="en-US" dirty="0" smtClean="0"/>
              <a:t>   B.   Depends on 3 things:</a:t>
            </a:r>
            <a:br>
              <a:rPr lang="en-US" dirty="0" smtClean="0"/>
            </a:br>
            <a:r>
              <a:rPr lang="en-US" dirty="0" smtClean="0"/>
              <a:t>   1. Situation (at work? Home?) </a:t>
            </a:r>
          </a:p>
          <a:p>
            <a:pPr marL="971550" lvl="1" indent="-571500">
              <a:buNone/>
            </a:pPr>
            <a:r>
              <a:rPr lang="en-US" dirty="0" smtClean="0"/>
              <a:t>	   2.  Other Person (any good at collaborating?)</a:t>
            </a:r>
            <a:br>
              <a:rPr lang="en-US" dirty="0" smtClean="0"/>
            </a:br>
            <a:r>
              <a:rPr lang="en-US" dirty="0" smtClean="0"/>
              <a:t>   3.  Your Goals (reasons for communicating</a:t>
            </a:r>
          </a:p>
          <a:p>
            <a:pPr marL="971550" lvl="1" indent="-571500">
              <a:buNone/>
            </a:pPr>
            <a:r>
              <a:rPr lang="en-US" dirty="0" smtClean="0"/>
              <a:t>	         a.  To calm down other person? </a:t>
            </a:r>
          </a:p>
          <a:p>
            <a:pPr marL="971550" lvl="1" indent="-571500">
              <a:buNone/>
            </a:pPr>
            <a:r>
              <a:rPr lang="en-US" dirty="0" smtClean="0"/>
              <a:t>	         b.  To avoid worsening conflict?</a:t>
            </a:r>
          </a:p>
          <a:p>
            <a:pPr marL="971550" lvl="1" indent="-571500">
              <a:buNone/>
            </a:pPr>
            <a:r>
              <a:rPr lang="en-US" dirty="0" smtClean="0"/>
              <a:t>	         c.  To avoid worsening conflict? </a:t>
            </a:r>
          </a:p>
          <a:p>
            <a:pPr marL="971550" lvl="1" indent="-571500">
              <a:buNone/>
            </a:pPr>
            <a:r>
              <a:rPr lang="en-US" dirty="0" smtClean="0"/>
              <a:t>	         d.  To assert a moral principle?)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V.  Long-term Relationship Conflict </a:t>
            </a:r>
            <a:r>
              <a:rPr lang="en-US" sz="3200" b="1" dirty="0">
                <a:solidFill>
                  <a:schemeClr val="tx1"/>
                </a:solidFill>
              </a:rPr>
              <a:t>S</a:t>
            </a:r>
            <a:r>
              <a:rPr lang="en-US" sz="3200" b="1" dirty="0" smtClean="0">
                <a:solidFill>
                  <a:schemeClr val="tx1"/>
                </a:solidFill>
              </a:rPr>
              <a:t>tyles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400" b="1" dirty="0" smtClean="0"/>
              <a:t>Defined:  Partners develop </a:t>
            </a:r>
            <a:r>
              <a:rPr lang="en-US" sz="2400" b="1" u="sng" dirty="0" smtClean="0"/>
              <a:t>patterns of managing disagreements,</a:t>
            </a:r>
            <a:r>
              <a:rPr lang="en-US" sz="2400" b="1" dirty="0" smtClean="0"/>
              <a:t> some constructive &amp; others threatening to </a:t>
            </a:r>
          </a:p>
          <a:p>
            <a:pPr marL="457200" indent="-45720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relationship </a:t>
            </a:r>
          </a:p>
          <a:p>
            <a:pPr marL="457200" indent="-457200">
              <a:buAutoNum type="alphaUcPeriod" startAt="2"/>
            </a:pPr>
            <a:r>
              <a:rPr lang="en-US" sz="2400" b="1" dirty="0" smtClean="0"/>
              <a:t>3 Styles:</a:t>
            </a:r>
            <a:br>
              <a:rPr lang="en-US" sz="2400" b="1" dirty="0" smtClean="0"/>
            </a:br>
            <a:r>
              <a:rPr lang="en-US" sz="2400" dirty="0" smtClean="0"/>
              <a:t> </a:t>
            </a:r>
            <a:r>
              <a:rPr lang="en-US" sz="2400" b="1" dirty="0" smtClean="0"/>
              <a:t>1.  Complementary:  </a:t>
            </a:r>
            <a:r>
              <a:rPr lang="en-US" sz="2400" dirty="0" smtClean="0"/>
              <a:t>different but mutually reinforcing 	behaviors </a:t>
            </a:r>
          </a:p>
          <a:p>
            <a:pPr marL="857250" lvl="1" indent="-457200"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a.  If behavior = positive, a positive spiral results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b.  If behavior = negative, a negative spiral results, leads to</a:t>
            </a:r>
          </a:p>
          <a:p>
            <a:pPr marL="857250" lvl="1" indent="-457200">
              <a:buNone/>
            </a:pPr>
            <a:r>
              <a:rPr lang="en-US" sz="2400" dirty="0" smtClean="0"/>
              <a:t>	     problems  &amp; may escalate  or de-escalate conflict (decide to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end an unhappy marriage</a:t>
            </a:r>
            <a:r>
              <a:rPr lang="en-US" sz="2000" dirty="0" smtClean="0"/>
              <a:t>)</a:t>
            </a:r>
          </a:p>
          <a:p>
            <a:pPr marL="857250" lvl="1" indent="-45720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2.   Symmetrical:  </a:t>
            </a:r>
            <a:r>
              <a:rPr lang="en-US" sz="2400" dirty="0" smtClean="0"/>
              <a:t>both use same tactics; depending on  tactic, can 	   be positive or negative</a:t>
            </a:r>
          </a:p>
          <a:p>
            <a:pPr marL="857250" lvl="1" indent="-45720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3.  Parallel:  </a:t>
            </a:r>
            <a:r>
              <a:rPr lang="en-US" sz="2400" dirty="0" smtClean="0"/>
              <a:t>shifts betwn. Complementary &amp; Symmetrical </a:t>
            </a:r>
          </a:p>
          <a:p>
            <a:pPr marL="857250" lvl="1" indent="-457200">
              <a:buNone/>
            </a:pPr>
            <a:r>
              <a:rPr lang="en-US" sz="2400" dirty="0"/>
              <a:t>	</a:t>
            </a:r>
            <a:r>
              <a:rPr lang="en-US" sz="2400" dirty="0" smtClean="0"/>
              <a:t>  styles, depending on situation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402</Words>
  <Application>Microsoft Office PowerPoint</Application>
  <PresentationFormat>On-screen Show (4:3)</PresentationFormat>
  <Paragraphs>154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Conflict</vt:lpstr>
      <vt:lpstr>I.  Conflict: Defined</vt:lpstr>
      <vt:lpstr>II. Functional &amp; Dysfunctional Conflicts</vt:lpstr>
      <vt:lpstr>Functional &amp; Dysfunctional Conflicts   cont.</vt:lpstr>
      <vt:lpstr>III.  Personal Conflict Styles  cont.</vt:lpstr>
      <vt:lpstr>III. Personal Conflict Styles   cont.</vt:lpstr>
      <vt:lpstr>III. Personal Conflict Styles</vt:lpstr>
      <vt:lpstr>Which Style to Use?</vt:lpstr>
      <vt:lpstr>V.  Long-term Relationship Conflict Styles</vt:lpstr>
      <vt:lpstr>V. Relational Conflict Styles   cont.</vt:lpstr>
      <vt:lpstr>Managing Relational Conflict Styles    cont.</vt:lpstr>
      <vt:lpstr>Variables in Conflict Styles</vt:lpstr>
      <vt:lpstr>Variables in Conflict Styles  cont.</vt:lpstr>
      <vt:lpstr>VI.  The Process of Conflict Management</vt:lpstr>
      <vt:lpstr>Process of Conflict Management 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</dc:title>
  <dc:creator>Dorothy Ray</dc:creator>
  <cp:lastModifiedBy>DOROTHY RAY</cp:lastModifiedBy>
  <cp:revision>61</cp:revision>
  <dcterms:created xsi:type="dcterms:W3CDTF">2009-12-08T19:38:11Z</dcterms:created>
  <dcterms:modified xsi:type="dcterms:W3CDTF">2014-10-30T01:00:06Z</dcterms:modified>
</cp:coreProperties>
</file>