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56" r:id="rId3"/>
    <p:sldId id="257" r:id="rId4"/>
    <p:sldId id="258" r:id="rId5"/>
    <p:sldId id="260" r:id="rId6"/>
    <p:sldId id="259" r:id="rId7"/>
    <p:sldId id="261" r:id="rId8"/>
    <p:sldId id="262" r:id="rId9"/>
    <p:sldId id="263" r:id="rId10"/>
    <p:sldId id="264"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0" autoAdjust="0"/>
  </p:normalViewPr>
  <p:slideViewPr>
    <p:cSldViewPr>
      <p:cViewPr>
        <p:scale>
          <a:sx n="25" d="100"/>
          <a:sy n="25" d="100"/>
        </p:scale>
        <p:origin x="-2454" y="-10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8D47F8-BF4E-4D7D-88DA-306BE0AA0248}" type="datetimeFigureOut">
              <a:rPr lang="en-US" smtClean="0"/>
              <a:pPr/>
              <a:t>3/18/2013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817CD9-7F54-42CE-9522-C674FB0D5D2B}" type="slidenum">
              <a:rPr lang="en-US" smtClean="0"/>
              <a:pPr/>
              <a:t>‹#›</a:t>
            </a:fld>
            <a:endParaRPr lang="en-US" dirty="0"/>
          </a:p>
        </p:txBody>
      </p:sp>
    </p:spTree>
    <p:extLst>
      <p:ext uri="{BB962C8B-B14F-4D97-AF65-F5344CB8AC3E}">
        <p14:creationId xmlns:p14="http://schemas.microsoft.com/office/powerpoint/2010/main" xmlns="" val="2624899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817CD9-7F54-42CE-9522-C674FB0D5D2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7D521-4F5B-416B-9378-E904E4F0AACB}" type="datetimeFigureOut">
              <a:rPr lang="en-US" smtClean="0"/>
              <a:pPr/>
              <a:t>3/18/2013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1D3210-8D04-45AD-AAB8-84DFC4C16954}" type="slidenum">
              <a:rPr lang="en-US" smtClean="0"/>
              <a:pPr/>
              <a:t>‹#›</a:t>
            </a:fld>
            <a:endParaRPr lang="en-US" dirty="0"/>
          </a:p>
        </p:txBody>
      </p:sp>
    </p:spTree>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7D521-4F5B-416B-9378-E904E4F0AACB}" type="datetimeFigureOut">
              <a:rPr lang="en-US" smtClean="0"/>
              <a:pPr/>
              <a:t>3/18/2013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D3210-8D04-45AD-AAB8-84DFC4C169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lick.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2">
              <a:lumMod val="75000"/>
            </a:schemeClr>
          </a:solidFill>
        </p:spPr>
        <p:txBody>
          <a:bodyPr>
            <a:normAutofit/>
          </a:bodyPr>
          <a:lstStyle/>
          <a:p>
            <a:r>
              <a:rPr lang="en-US" sz="2800" dirty="0" smtClean="0"/>
              <a:t>In Ch. 1 we’ll cover:</a:t>
            </a:r>
            <a:endParaRPr lang="en-US" sz="2800" dirty="0"/>
          </a:p>
        </p:txBody>
      </p:sp>
      <p:sp>
        <p:nvSpPr>
          <p:cNvPr id="3" name="Content Placeholder 2"/>
          <p:cNvSpPr>
            <a:spLocks noGrp="1"/>
          </p:cNvSpPr>
          <p:nvPr>
            <p:ph idx="1"/>
          </p:nvPr>
        </p:nvSpPr>
        <p:spPr>
          <a:xfrm>
            <a:off x="0" y="1143000"/>
            <a:ext cx="9144000" cy="5715000"/>
          </a:xfrm>
          <a:solidFill>
            <a:schemeClr val="bg2"/>
          </a:solidFill>
        </p:spPr>
        <p:txBody>
          <a:bodyPr>
            <a:normAutofit/>
          </a:bodyPr>
          <a:lstStyle/>
          <a:p>
            <a:r>
              <a:rPr lang="en-US" b="1" dirty="0" smtClean="0">
                <a:solidFill>
                  <a:schemeClr val="accent2">
                    <a:lumMod val="50000"/>
                  </a:schemeClr>
                </a:solidFill>
              </a:rPr>
              <a:t>Why Communicate?</a:t>
            </a:r>
          </a:p>
          <a:p>
            <a:r>
              <a:rPr lang="en-US" b="1" dirty="0" smtClean="0">
                <a:solidFill>
                  <a:schemeClr val="accent2">
                    <a:lumMod val="50000"/>
                  </a:schemeClr>
                </a:solidFill>
              </a:rPr>
              <a:t>Maslow’s Hierarchy of Needs</a:t>
            </a:r>
          </a:p>
          <a:p>
            <a:r>
              <a:rPr lang="en-US" b="1" dirty="0" smtClean="0">
                <a:solidFill>
                  <a:schemeClr val="accent2">
                    <a:lumMod val="50000"/>
                  </a:schemeClr>
                </a:solidFill>
              </a:rPr>
              <a:t>Transactional Process Communication Model</a:t>
            </a:r>
          </a:p>
          <a:p>
            <a:r>
              <a:rPr lang="en-US" b="1" dirty="0" smtClean="0">
                <a:solidFill>
                  <a:schemeClr val="accent2">
                    <a:lumMod val="50000"/>
                  </a:schemeClr>
                </a:solidFill>
              </a:rPr>
              <a:t>Principles of Communication</a:t>
            </a:r>
          </a:p>
          <a:p>
            <a:r>
              <a:rPr lang="en-US" b="1" dirty="0" smtClean="0">
                <a:solidFill>
                  <a:schemeClr val="accent2">
                    <a:lumMod val="50000"/>
                  </a:schemeClr>
                </a:solidFill>
              </a:rPr>
              <a:t>Misconceptions</a:t>
            </a:r>
          </a:p>
          <a:p>
            <a:r>
              <a:rPr lang="en-US" b="1" dirty="0" smtClean="0">
                <a:solidFill>
                  <a:schemeClr val="accent2">
                    <a:lumMod val="50000"/>
                  </a:schemeClr>
                </a:solidFill>
              </a:rPr>
              <a:t>Definition of Interpersonal-4 qualities</a:t>
            </a:r>
          </a:p>
          <a:p>
            <a:r>
              <a:rPr lang="en-US" b="1" dirty="0" smtClean="0">
                <a:solidFill>
                  <a:schemeClr val="accent2">
                    <a:lumMod val="50000"/>
                  </a:schemeClr>
                </a:solidFill>
              </a:rPr>
              <a:t>Technology &amp; Interpersonal Communication</a:t>
            </a:r>
          </a:p>
          <a:p>
            <a:r>
              <a:rPr lang="en-US" b="1" dirty="0" smtClean="0">
                <a:solidFill>
                  <a:schemeClr val="accent2">
                    <a:lumMod val="50000"/>
                  </a:schemeClr>
                </a:solidFill>
              </a:rPr>
              <a:t>Communication Competence</a:t>
            </a:r>
            <a:br>
              <a:rPr lang="en-US" b="1" dirty="0" smtClean="0">
                <a:solidFill>
                  <a:schemeClr val="accent2">
                    <a:lumMod val="50000"/>
                  </a:schemeClr>
                </a:solidFill>
              </a:rPr>
            </a:br>
            <a:endParaRPr lang="en-US" b="1" dirty="0" smtClean="0">
              <a:solidFill>
                <a:schemeClr val="accent2">
                  <a:lumMod val="50000"/>
                </a:schemeClr>
              </a:solidFill>
            </a:endParaRPr>
          </a:p>
          <a:p>
            <a:endParaRPr lang="en-US" dirty="0"/>
          </a:p>
        </p:txBody>
      </p:sp>
    </p:spTree>
  </p:cSld>
  <p:clrMapOvr>
    <a:masterClrMapping/>
  </p:clrMapOvr>
  <p:transition>
    <p:sndAc>
      <p:stSnd>
        <p:snd r:embed="rId3"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chemeClr val="bg2">
              <a:lumMod val="75000"/>
            </a:schemeClr>
          </a:solidFill>
        </p:spPr>
        <p:txBody>
          <a:bodyPr>
            <a:normAutofit/>
          </a:bodyPr>
          <a:lstStyle/>
          <a:p>
            <a:r>
              <a:rPr lang="en-US" sz="3200" dirty="0" smtClean="0">
                <a:ln>
                  <a:solidFill>
                    <a:schemeClr val="accent2"/>
                  </a:solidFill>
                </a:ln>
              </a:rPr>
              <a:t>***Technology &amp; Interpersonal Communication</a:t>
            </a:r>
            <a:endParaRPr lang="en-US" sz="3200" dirty="0">
              <a:ln>
                <a:solidFill>
                  <a:schemeClr val="accent2"/>
                </a:solidFill>
              </a:ln>
            </a:endParaRPr>
          </a:p>
        </p:txBody>
      </p:sp>
      <p:sp>
        <p:nvSpPr>
          <p:cNvPr id="3" name="Content Placeholder 2"/>
          <p:cNvSpPr>
            <a:spLocks noGrp="1"/>
          </p:cNvSpPr>
          <p:nvPr>
            <p:ph idx="1"/>
          </p:nvPr>
        </p:nvSpPr>
        <p:spPr>
          <a:xfrm>
            <a:off x="0" y="1295400"/>
            <a:ext cx="9144000" cy="5562600"/>
          </a:xfrm>
          <a:solidFill>
            <a:schemeClr val="bg2"/>
          </a:solidFill>
        </p:spPr>
        <p:txBody>
          <a:bodyPr>
            <a:normAutofit/>
          </a:bodyPr>
          <a:lstStyle/>
          <a:p>
            <a:r>
              <a:rPr lang="en-US" sz="2800" dirty="0" smtClean="0">
                <a:ln>
                  <a:solidFill>
                    <a:schemeClr val="accent2"/>
                  </a:solidFill>
                </a:ln>
              </a:rPr>
              <a:t>Today we have CMC (computer-mediated communication) instead of just face-to face proximity or letters and telephone.  It refers to any of the new technologies used today.  </a:t>
            </a:r>
          </a:p>
          <a:p>
            <a:r>
              <a:rPr lang="en-US" sz="2800" dirty="0" smtClean="0">
                <a:ln>
                  <a:solidFill>
                    <a:schemeClr val="accent2"/>
                  </a:solidFill>
                </a:ln>
              </a:rPr>
              <a:t>List some CMC now…</a:t>
            </a:r>
            <a:br>
              <a:rPr lang="en-US" sz="2800" dirty="0" smtClean="0">
                <a:ln>
                  <a:solidFill>
                    <a:schemeClr val="accent2"/>
                  </a:solidFill>
                </a:ln>
              </a:rPr>
            </a:br>
            <a:r>
              <a:rPr lang="en-US" sz="2800" dirty="0" smtClean="0">
                <a:ln>
                  <a:solidFill>
                    <a:schemeClr val="accent2"/>
                  </a:solidFill>
                </a:ln>
              </a:rPr>
              <a:t>1</a:t>
            </a:r>
          </a:p>
          <a:p>
            <a:pPr>
              <a:buNone/>
            </a:pPr>
            <a:r>
              <a:rPr lang="en-US" sz="2800" dirty="0" smtClean="0">
                <a:ln>
                  <a:solidFill>
                    <a:schemeClr val="accent2"/>
                  </a:solidFill>
                </a:ln>
              </a:rPr>
              <a:t>	2</a:t>
            </a:r>
          </a:p>
          <a:p>
            <a:pPr>
              <a:buNone/>
            </a:pPr>
            <a:r>
              <a:rPr lang="en-US" sz="2800" dirty="0" smtClean="0">
                <a:ln>
                  <a:solidFill>
                    <a:schemeClr val="accent2"/>
                  </a:solidFill>
                </a:ln>
              </a:rPr>
              <a:t>	3</a:t>
            </a:r>
          </a:p>
          <a:p>
            <a:pPr>
              <a:buNone/>
            </a:pPr>
            <a:r>
              <a:rPr lang="en-US" sz="2800" dirty="0" smtClean="0">
                <a:ln>
                  <a:solidFill>
                    <a:schemeClr val="accent2"/>
                  </a:solidFill>
                </a:ln>
              </a:rPr>
              <a:t>	4</a:t>
            </a:r>
          </a:p>
          <a:p>
            <a:pPr>
              <a:buNone/>
            </a:pPr>
            <a:r>
              <a:rPr lang="en-US" sz="2800" dirty="0" smtClean="0">
                <a:ln>
                  <a:solidFill>
                    <a:schemeClr val="accent2"/>
                  </a:solidFill>
                </a:ln>
              </a:rPr>
              <a:t>	5</a:t>
            </a:r>
            <a:br>
              <a:rPr lang="en-US" sz="2800" dirty="0" smtClean="0">
                <a:ln>
                  <a:solidFill>
                    <a:schemeClr val="accent2"/>
                  </a:solidFill>
                </a:ln>
              </a:rPr>
            </a:br>
            <a:endParaRPr lang="en-US" sz="2800" dirty="0">
              <a:ln>
                <a:solidFill>
                  <a:schemeClr val="accent2"/>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bg2">
              <a:lumMod val="75000"/>
            </a:schemeClr>
          </a:solidFill>
          <a:ln>
            <a:solidFill>
              <a:schemeClr val="bg2">
                <a:lumMod val="75000"/>
              </a:schemeClr>
            </a:solidFill>
          </a:ln>
        </p:spPr>
        <p:txBody>
          <a:bodyPr>
            <a:normAutofit/>
          </a:bodyPr>
          <a:lstStyle/>
          <a:p>
            <a:r>
              <a:rPr lang="en-US" sz="3200" dirty="0" smtClean="0">
                <a:ln>
                  <a:solidFill>
                    <a:schemeClr val="accent2"/>
                  </a:solidFill>
                </a:ln>
              </a:rPr>
              <a:t>***Technology cont.</a:t>
            </a:r>
            <a:endParaRPr lang="en-US" sz="3200" dirty="0">
              <a:ln>
                <a:solidFill>
                  <a:schemeClr val="accent2"/>
                </a:solidFill>
              </a:ln>
            </a:endParaRPr>
          </a:p>
        </p:txBody>
      </p:sp>
      <p:sp>
        <p:nvSpPr>
          <p:cNvPr id="3" name="Content Placeholder 2"/>
          <p:cNvSpPr>
            <a:spLocks noGrp="1"/>
          </p:cNvSpPr>
          <p:nvPr>
            <p:ph idx="1"/>
          </p:nvPr>
        </p:nvSpPr>
        <p:spPr>
          <a:xfrm>
            <a:off x="0" y="914400"/>
            <a:ext cx="9144000" cy="5943600"/>
          </a:xfrm>
          <a:solidFill>
            <a:schemeClr val="bg2"/>
          </a:solidFill>
        </p:spPr>
        <p:txBody>
          <a:bodyPr>
            <a:normAutofit/>
          </a:bodyPr>
          <a:lstStyle/>
          <a:p>
            <a:r>
              <a:rPr lang="en-US" sz="2400" dirty="0" smtClean="0">
                <a:ln>
                  <a:solidFill>
                    <a:schemeClr val="accent2"/>
                  </a:solidFill>
                </a:ln>
              </a:rPr>
              <a:t>CMC (without nonverbal cues) may seem less rich and less satisfying than face-to-face comm. (Nie &amp; Erbring, 2000)</a:t>
            </a:r>
          </a:p>
          <a:p>
            <a:r>
              <a:rPr lang="en-US" sz="2400" dirty="0" smtClean="0">
                <a:ln>
                  <a:solidFill>
                    <a:schemeClr val="accent2"/>
                  </a:solidFill>
                </a:ln>
              </a:rPr>
              <a:t>Some research shows some users feel they keep in touch more often online, &amp; led to better contact w/ family &amp; friends. (Horrigan et al, 2001)</a:t>
            </a:r>
          </a:p>
          <a:p>
            <a:r>
              <a:rPr lang="en-US" sz="2400" dirty="0" smtClean="0">
                <a:ln>
                  <a:solidFill>
                    <a:schemeClr val="accent2"/>
                  </a:solidFill>
                </a:ln>
              </a:rPr>
              <a:t>Internet users have more social contacts than nonusers. (Katz et al, 2001)</a:t>
            </a:r>
          </a:p>
          <a:p>
            <a:r>
              <a:rPr lang="en-US" sz="2400" dirty="0" smtClean="0">
                <a:ln>
                  <a:solidFill>
                    <a:schemeClr val="accent2"/>
                  </a:solidFill>
                </a:ln>
              </a:rPr>
              <a:t>Finding time to contact people is harder today, &amp; the Internet offers quick contact.</a:t>
            </a:r>
          </a:p>
          <a:p>
            <a:r>
              <a:rPr lang="en-US" sz="2400" dirty="0" smtClean="0">
                <a:ln>
                  <a:solidFill>
                    <a:schemeClr val="accent2"/>
                  </a:solidFill>
                </a:ln>
              </a:rPr>
              <a:t>CMC can expand the quality of interpersonal communication.  </a:t>
            </a:r>
          </a:p>
          <a:p>
            <a:pPr>
              <a:buNone/>
            </a:pPr>
            <a:r>
              <a:rPr lang="en-US" sz="2400" dirty="0" smtClean="0">
                <a:ln>
                  <a:solidFill>
                    <a:schemeClr val="accent2"/>
                  </a:solidFill>
                </a:ln>
              </a:rPr>
              <a:t>	Relationships can grow because it isn’t face-to-face.</a:t>
            </a:r>
          </a:p>
          <a:p>
            <a:pPr>
              <a:buNone/>
            </a:pPr>
            <a:r>
              <a:rPr lang="en-US" dirty="0" smtClean="0">
                <a:ln>
                  <a:solidFill>
                    <a:schemeClr val="accent2"/>
                  </a:solidFill>
                </a:ln>
              </a:rPr>
              <a:t>	CMC is here, so if we want to </a:t>
            </a:r>
            <a:r>
              <a:rPr lang="en-US" sz="2800" dirty="0" smtClean="0">
                <a:ln>
                  <a:solidFill>
                    <a:schemeClr val="accent2"/>
                  </a:solidFill>
                </a:ln>
              </a:rPr>
              <a:t>communicate</a:t>
            </a:r>
            <a:r>
              <a:rPr lang="en-US" dirty="0" smtClean="0">
                <a:ln>
                  <a:solidFill>
                    <a:schemeClr val="accent2"/>
                  </a:solidFill>
                </a:ln>
              </a:rPr>
              <a:t>, we’ll adjust.  </a:t>
            </a:r>
          </a:p>
          <a:p>
            <a:pPr>
              <a:buNone/>
            </a:pPr>
            <a:endParaRPr lang="en-US" sz="2400" dirty="0" smtClean="0">
              <a:ln>
                <a:solidFill>
                  <a:schemeClr val="accent2"/>
                </a:solidFill>
              </a:ln>
            </a:endParaRPr>
          </a:p>
          <a:p>
            <a:endParaRPr lang="en-US" sz="2400" dirty="0">
              <a:ln>
                <a:solidFill>
                  <a:schemeClr val="accent2"/>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2">
              <a:lumMod val="75000"/>
            </a:schemeClr>
          </a:solidFill>
        </p:spPr>
        <p:txBody>
          <a:bodyPr>
            <a:normAutofit/>
          </a:bodyPr>
          <a:lstStyle/>
          <a:p>
            <a:r>
              <a:rPr lang="en-US" dirty="0" smtClean="0">
                <a:ln>
                  <a:solidFill>
                    <a:schemeClr val="accent2"/>
                  </a:solidFill>
                </a:ln>
              </a:rPr>
              <a:t>***Challenges of CMC</a:t>
            </a:r>
            <a:endParaRPr lang="en-US" dirty="0">
              <a:ln>
                <a:solidFill>
                  <a:schemeClr val="accent2"/>
                </a:solidFill>
              </a:ln>
            </a:endParaRPr>
          </a:p>
        </p:txBody>
      </p:sp>
      <p:sp>
        <p:nvSpPr>
          <p:cNvPr id="3" name="Content Placeholder 2"/>
          <p:cNvSpPr>
            <a:spLocks noGrp="1"/>
          </p:cNvSpPr>
          <p:nvPr>
            <p:ph idx="1"/>
          </p:nvPr>
        </p:nvSpPr>
        <p:spPr>
          <a:xfrm>
            <a:off x="0" y="914400"/>
            <a:ext cx="9144000" cy="5943600"/>
          </a:xfrm>
          <a:solidFill>
            <a:schemeClr val="bg2"/>
          </a:solidFill>
        </p:spPr>
        <p:txBody>
          <a:bodyPr/>
          <a:lstStyle/>
          <a:p>
            <a:pPr>
              <a:buNone/>
            </a:pPr>
            <a:r>
              <a:rPr lang="en-US" dirty="0">
                <a:ln>
                  <a:solidFill>
                    <a:schemeClr val="accent2"/>
                  </a:solidFill>
                </a:ln>
              </a:rPr>
              <a:t>	</a:t>
            </a:r>
            <a:r>
              <a:rPr lang="en-US" u="sng" dirty="0" smtClean="0">
                <a:ln>
                  <a:solidFill>
                    <a:schemeClr val="accent2"/>
                  </a:solidFill>
                </a:ln>
              </a:rPr>
              <a:t>Leaner messages</a:t>
            </a:r>
            <a:r>
              <a:rPr lang="en-US" dirty="0" smtClean="0">
                <a:ln>
                  <a:solidFill>
                    <a:schemeClr val="accent2"/>
                  </a:solidFill>
                </a:ln>
              </a:rPr>
              <a:t>: CMC lacks the richness of face-to-face nonverbal cues which add clarity and hints about feelings.</a:t>
            </a:r>
          </a:p>
          <a:p>
            <a:pPr>
              <a:buNone/>
            </a:pPr>
            <a:endParaRPr lang="en-US" dirty="0" smtClean="0">
              <a:ln>
                <a:solidFill>
                  <a:schemeClr val="accent2"/>
                </a:solidFill>
              </a:ln>
            </a:endParaRPr>
          </a:p>
          <a:p>
            <a:pPr lvl="1"/>
            <a:r>
              <a:rPr lang="en-US" dirty="0" smtClean="0">
                <a:ln>
                  <a:solidFill>
                    <a:schemeClr val="accent2"/>
                  </a:solidFill>
                </a:ln>
              </a:rPr>
              <a:t>As senders, we need to use </a:t>
            </a:r>
            <a:r>
              <a:rPr lang="en-US" b="1" dirty="0" smtClean="0">
                <a:ln>
                  <a:solidFill>
                    <a:schemeClr val="accent2"/>
                  </a:solidFill>
                </a:ln>
              </a:rPr>
              <a:t>un</a:t>
            </a:r>
            <a:r>
              <a:rPr lang="en-US" dirty="0" smtClean="0">
                <a:ln>
                  <a:solidFill>
                    <a:schemeClr val="accent2"/>
                  </a:solidFill>
                </a:ln>
              </a:rPr>
              <a:t>ambiguous language.</a:t>
            </a:r>
          </a:p>
          <a:p>
            <a:pPr lvl="1"/>
            <a:r>
              <a:rPr lang="en-US" dirty="0" smtClean="0">
                <a:ln>
                  <a:solidFill>
                    <a:schemeClr val="accent2"/>
                  </a:solidFill>
                </a:ln>
              </a:rPr>
              <a:t>As receivers, we need to question and clarify our interpretations of messages rather than assuming we </a:t>
            </a:r>
          </a:p>
          <a:p>
            <a:pPr lvl="1">
              <a:buNone/>
            </a:pPr>
            <a:r>
              <a:rPr lang="en-US" dirty="0" smtClean="0">
                <a:ln>
                  <a:solidFill>
                    <a:schemeClr val="accent2"/>
                  </a:solidFill>
                </a:ln>
              </a:rPr>
              <a:t>    “get it”. </a:t>
            </a:r>
          </a:p>
          <a:p>
            <a:pPr lvl="1"/>
            <a:r>
              <a:rPr lang="en-US" dirty="0" smtClean="0">
                <a:ln>
                  <a:solidFill>
                    <a:schemeClr val="accent2"/>
                  </a:solidFill>
                </a:ln>
              </a:rPr>
              <a:t>Be wary of being too personal in messages by monitoring expressiveness</a:t>
            </a:r>
            <a:endParaRPr lang="en-US" dirty="0">
              <a:ln>
                <a:solidFill>
                  <a:schemeClr val="accent2"/>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bg2">
              <a:lumMod val="75000"/>
            </a:schemeClr>
          </a:solidFill>
        </p:spPr>
        <p:txBody>
          <a:bodyPr>
            <a:normAutofit/>
          </a:bodyPr>
          <a:lstStyle/>
          <a:p>
            <a:r>
              <a:rPr lang="en-US" sz="2800" dirty="0" smtClean="0">
                <a:ln>
                  <a:solidFill>
                    <a:schemeClr val="accent2"/>
                  </a:solidFill>
                </a:ln>
              </a:rPr>
              <a:t>***Challenges of CMC, cont.</a:t>
            </a:r>
            <a:endParaRPr lang="en-US" sz="2800" dirty="0">
              <a:ln>
                <a:solidFill>
                  <a:schemeClr val="accent2"/>
                </a:solidFill>
              </a:ln>
            </a:endParaRPr>
          </a:p>
        </p:txBody>
      </p:sp>
      <p:sp>
        <p:nvSpPr>
          <p:cNvPr id="3" name="Content Placeholder 2"/>
          <p:cNvSpPr>
            <a:spLocks noGrp="1"/>
          </p:cNvSpPr>
          <p:nvPr>
            <p:ph idx="1"/>
          </p:nvPr>
        </p:nvSpPr>
        <p:spPr>
          <a:xfrm>
            <a:off x="0" y="838200"/>
            <a:ext cx="9144000" cy="6019800"/>
          </a:xfrm>
          <a:solidFill>
            <a:schemeClr val="bg2"/>
          </a:solidFill>
        </p:spPr>
        <p:txBody>
          <a:bodyPr>
            <a:normAutofit/>
          </a:bodyPr>
          <a:lstStyle/>
          <a:p>
            <a:pPr>
              <a:buNone/>
            </a:pPr>
            <a:r>
              <a:rPr lang="en-US" sz="2800" dirty="0" smtClean="0">
                <a:ln>
                  <a:solidFill>
                    <a:schemeClr val="accent2"/>
                  </a:solidFill>
                </a:ln>
              </a:rPr>
              <a:t>   </a:t>
            </a:r>
            <a:r>
              <a:rPr lang="en-US" sz="2800" u="sng" dirty="0" err="1" smtClean="0">
                <a:ln>
                  <a:solidFill>
                    <a:schemeClr val="accent2"/>
                  </a:solidFill>
                </a:ln>
              </a:rPr>
              <a:t>Disinhibition</a:t>
            </a:r>
            <a:r>
              <a:rPr lang="en-US" sz="2800" u="sng" dirty="0" smtClean="0">
                <a:ln>
                  <a:solidFill>
                    <a:schemeClr val="accent2"/>
                  </a:solidFill>
                </a:ln>
              </a:rPr>
              <a:t>:  </a:t>
            </a:r>
            <a:r>
              <a:rPr lang="en-US" sz="2800" dirty="0" smtClean="0">
                <a:ln>
                  <a:solidFill>
                    <a:schemeClr val="accent2"/>
                  </a:solidFill>
                </a:ln>
              </a:rPr>
              <a:t>the tendency to transmit messages w/o considering the consequences</a:t>
            </a:r>
          </a:p>
          <a:p>
            <a:pPr>
              <a:buNone/>
            </a:pPr>
            <a:r>
              <a:rPr lang="en-US" sz="2800" dirty="0" smtClean="0">
                <a:ln>
                  <a:solidFill>
                    <a:schemeClr val="accent2"/>
                  </a:solidFill>
                </a:ln>
              </a:rPr>
              <a:t>- Being Too personal!  Giving out information much too personal to share that you wouldn’t want a future boss to see or read. Can be information or pictures/videos.</a:t>
            </a:r>
          </a:p>
          <a:p>
            <a:pPr>
              <a:buNone/>
            </a:pPr>
            <a:r>
              <a:rPr lang="en-US" sz="2800" dirty="0" smtClean="0">
                <a:ln>
                  <a:solidFill>
                    <a:schemeClr val="accent2"/>
                  </a:solidFill>
                </a:ln>
              </a:rPr>
              <a:t>- Permanence! Once online, it’s public and can/will be shared . You can’t get it back or stop it from spreading.</a:t>
            </a:r>
          </a:p>
          <a:p>
            <a:pPr>
              <a:buNone/>
            </a:pPr>
            <a:r>
              <a:rPr lang="en-US" sz="2800" dirty="0" smtClean="0">
                <a:ln>
                  <a:solidFill>
                    <a:schemeClr val="accent2"/>
                  </a:solidFill>
                </a:ln>
              </a:rPr>
              <a:t>- Flaming!  Extreme, direct, often critical, vicious or obscene messages, expressing more than anyone wants to read, intending to hurt the target.  Some persons have committed suicide over flaming sent to them or about them.  NEVER use CMC like this!   </a:t>
            </a:r>
            <a:r>
              <a:rPr lang="en-US" sz="2800" dirty="0" smtClean="0">
                <a:ln>
                  <a:solidFill>
                    <a:schemeClr val="accent2"/>
                  </a:solidFill>
                </a:ln>
                <a:sym typeface="Wingdings" pitchFamily="2" charset="2"/>
              </a:rPr>
              <a:t></a:t>
            </a:r>
            <a:endParaRPr lang="en-US" sz="2800" dirty="0" smtClean="0">
              <a:ln>
                <a:solidFill>
                  <a:schemeClr val="accent2"/>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bg2">
              <a:lumMod val="75000"/>
            </a:schemeClr>
          </a:solidFill>
        </p:spPr>
        <p:txBody>
          <a:bodyPr>
            <a:normAutofit/>
          </a:bodyPr>
          <a:lstStyle/>
          <a:p>
            <a:r>
              <a:rPr lang="en-US" sz="3200" b="1" dirty="0" smtClean="0">
                <a:solidFill>
                  <a:schemeClr val="accent2">
                    <a:lumMod val="75000"/>
                  </a:schemeClr>
                </a:solidFill>
              </a:rPr>
              <a:t>Communication Competence (pp.20-21)</a:t>
            </a:r>
            <a:endParaRPr lang="en-US" sz="3200" b="1" dirty="0">
              <a:solidFill>
                <a:schemeClr val="accent2">
                  <a:lumMod val="75000"/>
                </a:schemeClr>
              </a:solidFill>
            </a:endParaRPr>
          </a:p>
        </p:txBody>
      </p:sp>
      <p:sp>
        <p:nvSpPr>
          <p:cNvPr id="3" name="Content Placeholder 2"/>
          <p:cNvSpPr>
            <a:spLocks noGrp="1"/>
          </p:cNvSpPr>
          <p:nvPr>
            <p:ph idx="1"/>
          </p:nvPr>
        </p:nvSpPr>
        <p:spPr>
          <a:xfrm>
            <a:off x="0" y="762000"/>
            <a:ext cx="9144000" cy="6096000"/>
          </a:xfrm>
          <a:solidFill>
            <a:schemeClr val="bg2"/>
          </a:solidFill>
        </p:spPr>
        <p:txBody>
          <a:bodyPr>
            <a:normAutofit fontScale="92500" lnSpcReduction="10000"/>
          </a:bodyPr>
          <a:lstStyle/>
          <a:p>
            <a:r>
              <a:rPr lang="en-US" sz="2800" b="1" dirty="0" smtClean="0">
                <a:ln>
                  <a:solidFill>
                    <a:schemeClr val="accent2"/>
                  </a:solidFill>
                </a:ln>
              </a:rPr>
              <a:t>Defined: Communication competence is both effective and appropriate =  </a:t>
            </a:r>
            <a:r>
              <a:rPr lang="en-US" sz="2400" b="1" dirty="0" smtClean="0">
                <a:ln>
                  <a:solidFill>
                    <a:schemeClr val="accent2"/>
                  </a:solidFill>
                </a:ln>
              </a:rPr>
              <a:t>It gets what you want enhancing, not hurting, the relationship. </a:t>
            </a:r>
          </a:p>
          <a:p>
            <a:r>
              <a:rPr lang="en-US" sz="2800" b="1" dirty="0" smtClean="0">
                <a:ln>
                  <a:solidFill>
                    <a:schemeClr val="accent2"/>
                  </a:solidFill>
                </a:ln>
              </a:rPr>
              <a:t>It’s a matter of balance for both parties.</a:t>
            </a:r>
          </a:p>
          <a:p>
            <a:r>
              <a:rPr lang="en-US" sz="2400" b="1" dirty="0" smtClean="0">
                <a:ln>
                  <a:solidFill>
                    <a:schemeClr val="accent2"/>
                  </a:solidFill>
                </a:ln>
              </a:rPr>
              <a:t>Remember:</a:t>
            </a:r>
          </a:p>
          <a:p>
            <a:pPr lvl="1"/>
            <a:r>
              <a:rPr lang="en-US" sz="2600" b="1" u="sng" dirty="0" smtClean="0">
                <a:ln>
                  <a:solidFill>
                    <a:schemeClr val="accent2"/>
                  </a:solidFill>
                </a:ln>
              </a:rPr>
              <a:t>No single “ideal”/”effective” way to communicate.</a:t>
            </a:r>
            <a:r>
              <a:rPr lang="en-US" sz="2600" b="1" dirty="0" smtClean="0">
                <a:ln>
                  <a:solidFill>
                    <a:schemeClr val="accent2"/>
                  </a:solidFill>
                </a:ln>
              </a:rPr>
              <a:t>  Flexibility matters b/c what works w/ one person may not work w/ another.  </a:t>
            </a:r>
          </a:p>
          <a:p>
            <a:pPr lvl="1"/>
            <a:r>
              <a:rPr lang="en-US" sz="2600" b="1" dirty="0" smtClean="0">
                <a:ln>
                  <a:solidFill>
                    <a:schemeClr val="accent2"/>
                  </a:solidFill>
                </a:ln>
              </a:rPr>
              <a:t>Culture influences greatly what is both effective &amp; appropriate.</a:t>
            </a:r>
          </a:p>
          <a:p>
            <a:pPr lvl="1">
              <a:buFontTx/>
              <a:buChar char="-"/>
            </a:pPr>
            <a:r>
              <a:rPr lang="en-US" sz="2600" b="1" u="sng" dirty="0" smtClean="0">
                <a:ln>
                  <a:solidFill>
                    <a:schemeClr val="accent2"/>
                  </a:solidFill>
                </a:ln>
              </a:rPr>
              <a:t>Competence is situational.</a:t>
            </a:r>
            <a:r>
              <a:rPr lang="en-US" sz="2600" b="1" dirty="0" smtClean="0">
                <a:ln>
                  <a:solidFill>
                    <a:schemeClr val="accent2"/>
                  </a:solidFill>
                </a:ln>
              </a:rPr>
              <a:t>  We’re more comfortable &amp; effective in some situations than in others.</a:t>
            </a:r>
          </a:p>
          <a:p>
            <a:pPr lvl="1">
              <a:buFontTx/>
              <a:buChar char="-"/>
            </a:pPr>
            <a:r>
              <a:rPr lang="en-US" sz="2600" b="1" u="sng" dirty="0" smtClean="0">
                <a:ln>
                  <a:solidFill>
                    <a:schemeClr val="accent2"/>
                  </a:solidFill>
                </a:ln>
              </a:rPr>
              <a:t>Competence can be learned!  </a:t>
            </a:r>
            <a:r>
              <a:rPr lang="en-US" sz="2600" b="1" dirty="0" smtClean="0">
                <a:ln>
                  <a:solidFill>
                    <a:schemeClr val="accent2"/>
                  </a:solidFill>
                </a:ln>
              </a:rPr>
              <a:t>Though biology can influence us, communication competence is </a:t>
            </a:r>
            <a:r>
              <a:rPr lang="en-US" sz="2600" b="1" i="1" dirty="0" smtClean="0">
                <a:ln>
                  <a:solidFill>
                    <a:schemeClr val="accent2"/>
                  </a:solidFill>
                </a:ln>
              </a:rPr>
              <a:t>a set of skills anyone can learn</a:t>
            </a:r>
            <a:r>
              <a:rPr lang="en-US" sz="2600" b="1" dirty="0" smtClean="0">
                <a:ln>
                  <a:solidFill>
                    <a:schemeClr val="accent2"/>
                  </a:solidFill>
                </a:ln>
              </a:rPr>
              <a:t>.  </a:t>
            </a:r>
            <a:r>
              <a:rPr lang="en-US" sz="2600" b="1" i="1" dirty="0" smtClean="0">
                <a:ln>
                  <a:solidFill>
                    <a:schemeClr val="accent2"/>
                  </a:solidFill>
                </a:ln>
              </a:rPr>
              <a:t>Education helps</a:t>
            </a:r>
            <a:r>
              <a:rPr lang="en-US" sz="2600" b="1" dirty="0" smtClean="0">
                <a:ln>
                  <a:solidFill>
                    <a:schemeClr val="accent2"/>
                  </a:solidFill>
                </a:ln>
              </a:rPr>
              <a:t>, as well as </a:t>
            </a:r>
            <a:r>
              <a:rPr lang="en-US" sz="2600" b="1" i="1" dirty="0" smtClean="0">
                <a:ln>
                  <a:solidFill>
                    <a:schemeClr val="accent2"/>
                  </a:solidFill>
                </a:ln>
              </a:rPr>
              <a:t>observation and trial and error</a:t>
            </a:r>
            <a:r>
              <a:rPr lang="en-US" sz="2600" b="1" dirty="0" smtClean="0">
                <a:ln>
                  <a:solidFill>
                    <a:schemeClr val="accent2"/>
                  </a:solidFill>
                </a:ln>
              </a:rPr>
              <a:t>  both positive &amp; negative.</a:t>
            </a:r>
          </a:p>
          <a:p>
            <a:pPr lvl="1">
              <a:buNone/>
            </a:pPr>
            <a:endParaRPr lang="en-US" sz="2000" b="1" dirty="0" smtClean="0">
              <a:ln>
                <a:solidFill>
                  <a:schemeClr val="accent2"/>
                </a:solidFill>
              </a:ln>
            </a:endParaRPr>
          </a:p>
          <a:p>
            <a:pPr lvl="1"/>
            <a:endParaRPr lang="en-US" sz="2400" b="1" dirty="0" smtClean="0">
              <a:ln>
                <a:solidFill>
                  <a:schemeClr val="accent2"/>
                </a:solidFill>
              </a:ln>
            </a:endParaRPr>
          </a:p>
          <a:p>
            <a:endParaRPr lang="en-US" sz="2800" b="1" dirty="0" smtClean="0">
              <a:ln>
                <a:solidFill>
                  <a:schemeClr val="accent2"/>
                </a:solidFill>
              </a:ln>
            </a:endParaRPr>
          </a:p>
          <a:p>
            <a:endParaRPr lang="en-US" sz="2800" b="1" dirty="0">
              <a:ln>
                <a:solidFill>
                  <a:schemeClr val="accent2"/>
                </a:solidFill>
              </a:ln>
            </a:endParaRPr>
          </a:p>
        </p:txBody>
      </p:sp>
    </p:spTree>
  </p:cSld>
  <p:clrMapOvr>
    <a:masterClrMapping/>
  </p:clrMapOvr>
  <p:transition>
    <p:sndAc>
      <p:stSnd>
        <p:snd r:embed="rId3"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bg2">
              <a:lumMod val="75000"/>
            </a:schemeClr>
          </a:solidFill>
        </p:spPr>
        <p:txBody>
          <a:bodyPr>
            <a:normAutofit/>
          </a:bodyPr>
          <a:lstStyle/>
          <a:p>
            <a:r>
              <a:rPr lang="en-US" sz="3200" dirty="0" smtClean="0">
                <a:ln>
                  <a:solidFill>
                    <a:schemeClr val="accent2"/>
                  </a:solidFill>
                </a:ln>
              </a:rPr>
              <a:t>7 Characteristics of Competent Communicators</a:t>
            </a:r>
            <a:endParaRPr lang="en-US" sz="3200" dirty="0">
              <a:ln>
                <a:solidFill>
                  <a:schemeClr val="accent2"/>
                </a:solidFill>
              </a:ln>
            </a:endParaRPr>
          </a:p>
        </p:txBody>
      </p:sp>
      <p:sp>
        <p:nvSpPr>
          <p:cNvPr id="3" name="Content Placeholder 2"/>
          <p:cNvSpPr>
            <a:spLocks noGrp="1"/>
          </p:cNvSpPr>
          <p:nvPr>
            <p:ph idx="1"/>
          </p:nvPr>
        </p:nvSpPr>
        <p:spPr>
          <a:xfrm>
            <a:off x="0" y="1219200"/>
            <a:ext cx="9144000" cy="5638800"/>
          </a:xfrm>
          <a:solidFill>
            <a:schemeClr val="bg2"/>
          </a:solidFill>
        </p:spPr>
        <p:txBody>
          <a:bodyPr>
            <a:normAutofit fontScale="92500" lnSpcReduction="20000"/>
          </a:bodyPr>
          <a:lstStyle/>
          <a:p>
            <a:r>
              <a:rPr lang="en-US" sz="2800" dirty="0" smtClean="0">
                <a:ln>
                  <a:solidFill>
                    <a:schemeClr val="accent2"/>
                  </a:solidFill>
                </a:ln>
              </a:rPr>
              <a:t>A </a:t>
            </a:r>
            <a:r>
              <a:rPr lang="en-US" sz="2800" u="sng" dirty="0" smtClean="0">
                <a:ln>
                  <a:solidFill>
                    <a:schemeClr val="accent2"/>
                  </a:solidFill>
                </a:ln>
              </a:rPr>
              <a:t>large repertoire of skills (behaviors</a:t>
            </a:r>
            <a:r>
              <a:rPr lang="en-US" sz="2800" dirty="0" smtClean="0">
                <a:ln>
                  <a:solidFill>
                    <a:schemeClr val="accent2"/>
                  </a:solidFill>
                </a:ln>
              </a:rPr>
              <a:t>) to choose&amp; use for each communication situation</a:t>
            </a:r>
          </a:p>
          <a:p>
            <a:r>
              <a:rPr lang="en-US" sz="2800" dirty="0" smtClean="0">
                <a:ln>
                  <a:solidFill>
                    <a:schemeClr val="accent2"/>
                  </a:solidFill>
                </a:ln>
              </a:rPr>
              <a:t>Adaptability:  Can choose the right response for the situation</a:t>
            </a:r>
          </a:p>
          <a:p>
            <a:r>
              <a:rPr lang="en-US" sz="2800" dirty="0" smtClean="0">
                <a:ln>
                  <a:solidFill>
                    <a:schemeClr val="accent2"/>
                  </a:solidFill>
                </a:ln>
              </a:rPr>
              <a:t>Skillful performance of the appropriate behavior:  (Practice makes this easier.)</a:t>
            </a:r>
          </a:p>
          <a:p>
            <a:r>
              <a:rPr lang="en-US" sz="2800" dirty="0" smtClean="0">
                <a:ln>
                  <a:solidFill>
                    <a:schemeClr val="accent2"/>
                  </a:solidFill>
                </a:ln>
              </a:rPr>
              <a:t>Involvement:  You care about the other person, the relationship &amp; the message, &amp; you desire the relationship to be useful.</a:t>
            </a:r>
          </a:p>
          <a:p>
            <a:r>
              <a:rPr lang="en-US" sz="2800" dirty="0" smtClean="0">
                <a:ln>
                  <a:solidFill>
                    <a:schemeClr val="accent2"/>
                  </a:solidFill>
                </a:ln>
              </a:rPr>
              <a:t>Empathy:  Perspective Taking, meaning </a:t>
            </a:r>
            <a:r>
              <a:rPr lang="en-US" sz="2800" u="sng" dirty="0" smtClean="0">
                <a:ln>
                  <a:solidFill>
                    <a:schemeClr val="accent2"/>
                  </a:solidFill>
                </a:ln>
              </a:rPr>
              <a:t>seeing it from the other person’s point of view.</a:t>
            </a:r>
          </a:p>
          <a:p>
            <a:r>
              <a:rPr lang="en-US" sz="2800" dirty="0" smtClean="0">
                <a:ln>
                  <a:solidFill>
                    <a:schemeClr val="accent2"/>
                  </a:solidFill>
                </a:ln>
              </a:rPr>
              <a:t>Cognitive Complexity:  The ability to construct a variety of frameworks for seeing the situation/relationship.</a:t>
            </a:r>
          </a:p>
          <a:p>
            <a:r>
              <a:rPr lang="en-US" sz="2800" dirty="0" smtClean="0">
                <a:ln>
                  <a:solidFill>
                    <a:schemeClr val="accent2"/>
                  </a:solidFill>
                </a:ln>
              </a:rPr>
              <a:t>Self-Monitoring:  Paying close attention to your own behavior &amp; using observations to shape the way you behave.</a:t>
            </a:r>
            <a:br>
              <a:rPr lang="en-US" sz="2800" dirty="0" smtClean="0">
                <a:ln>
                  <a:solidFill>
                    <a:schemeClr val="accent2"/>
                  </a:solidFill>
                </a:ln>
              </a:rPr>
            </a:br>
            <a:r>
              <a:rPr lang="en-US" sz="2800" dirty="0" smtClean="0">
                <a:ln>
                  <a:solidFill>
                    <a:schemeClr val="accent2"/>
                  </a:solidFill>
                </a:ln>
              </a:rPr>
              <a:t>(pp. 22-25)</a:t>
            </a:r>
            <a:br>
              <a:rPr lang="en-US" sz="2800" dirty="0" smtClean="0">
                <a:ln>
                  <a:solidFill>
                    <a:schemeClr val="accent2"/>
                  </a:solidFill>
                </a:ln>
              </a:rPr>
            </a:br>
            <a:endParaRPr lang="en-US" sz="2800" dirty="0">
              <a:ln>
                <a:solidFill>
                  <a:schemeClr val="accent2"/>
                </a:solidFill>
              </a:ln>
            </a:endParaRPr>
          </a:p>
        </p:txBody>
      </p:sp>
    </p:spTree>
  </p:cSld>
  <p:clrMapOvr>
    <a:masterClrMapping/>
  </p:clrMapOvr>
  <p:transition>
    <p:sndAc>
      <p:stSnd>
        <p:snd r:embed="rId3"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066800"/>
          </a:xfrm>
          <a:solidFill>
            <a:schemeClr val="bg2">
              <a:lumMod val="75000"/>
            </a:schemeClr>
          </a:solidFill>
        </p:spPr>
        <p:txBody>
          <a:bodyPr>
            <a:normAutofit/>
          </a:bodyPr>
          <a:lstStyle/>
          <a:p>
            <a:r>
              <a:rPr lang="en-US" dirty="0" smtClean="0">
                <a:ln>
                  <a:solidFill>
                    <a:schemeClr val="accent2"/>
                  </a:solidFill>
                </a:ln>
              </a:rPr>
              <a:t>Ch. 1 </a:t>
            </a:r>
            <a:r>
              <a:rPr lang="en-US" dirty="0" smtClean="0">
                <a:ln>
                  <a:solidFill>
                    <a:schemeClr val="accent2"/>
                  </a:solidFill>
                </a:ln>
                <a:solidFill>
                  <a:schemeClr val="accent2">
                    <a:lumMod val="50000"/>
                  </a:schemeClr>
                </a:solidFill>
              </a:rPr>
              <a:t>Interpersonal</a:t>
            </a:r>
            <a:r>
              <a:rPr lang="en-US" dirty="0" smtClean="0">
                <a:ln>
                  <a:solidFill>
                    <a:schemeClr val="accent2"/>
                  </a:solidFill>
                </a:ln>
              </a:rPr>
              <a:t> Process</a:t>
            </a:r>
            <a:endParaRPr lang="en-US" dirty="0">
              <a:ln>
                <a:solidFill>
                  <a:schemeClr val="accent2"/>
                </a:solidFill>
              </a:ln>
            </a:endParaRPr>
          </a:p>
        </p:txBody>
      </p:sp>
      <p:sp>
        <p:nvSpPr>
          <p:cNvPr id="3" name="Subtitle 2"/>
          <p:cNvSpPr>
            <a:spLocks noGrp="1"/>
          </p:cNvSpPr>
          <p:nvPr>
            <p:ph type="subTitle" idx="1"/>
          </p:nvPr>
        </p:nvSpPr>
        <p:spPr>
          <a:xfrm>
            <a:off x="0" y="990600"/>
            <a:ext cx="9144000" cy="5867400"/>
          </a:xfrm>
          <a:solidFill>
            <a:schemeClr val="bg2"/>
          </a:soli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600" b="1" dirty="0" smtClean="0">
                <a:ln w="11430"/>
                <a:solidFill>
                  <a:schemeClr val="accent2">
                    <a:lumMod val="50000"/>
                  </a:schemeClr>
                </a:solidFill>
                <a:effectLst>
                  <a:outerShdw blurRad="50800" dist="39000" dir="5460000" algn="tl">
                    <a:srgbClr val="000000">
                      <a:alpha val="38000"/>
                    </a:srgbClr>
                  </a:outerShdw>
                </a:effectLst>
              </a:rPr>
              <a:t>We communicate to fulfill 4 needs:</a:t>
            </a:r>
          </a:p>
          <a:p>
            <a:r>
              <a:rPr lang="en-US" sz="2600" b="1" dirty="0" smtClean="0">
                <a:ln w="11430"/>
                <a:solidFill>
                  <a:schemeClr val="accent2">
                    <a:lumMod val="50000"/>
                  </a:schemeClr>
                </a:solidFill>
                <a:effectLst>
                  <a:outerShdw blurRad="50800" dist="39000" dir="5460000" algn="tl">
                    <a:srgbClr val="000000">
                      <a:alpha val="38000"/>
                    </a:srgbClr>
                  </a:outerShdw>
                </a:effectLst>
              </a:rPr>
              <a:t>Physical: Personal communication is essential for well-being (p.4)</a:t>
            </a:r>
          </a:p>
          <a:p>
            <a:endParaRPr lang="en-US" sz="2600" b="1" dirty="0" smtClean="0">
              <a:ln w="11430"/>
              <a:solidFill>
                <a:schemeClr val="accent2">
                  <a:lumMod val="50000"/>
                </a:schemeClr>
              </a:solidFill>
              <a:effectLst>
                <a:outerShdw blurRad="50800" dist="39000" dir="5460000" algn="tl">
                  <a:srgbClr val="000000">
                    <a:alpha val="38000"/>
                  </a:srgbClr>
                </a:outerShdw>
              </a:effectLst>
            </a:endParaRPr>
          </a:p>
          <a:p>
            <a:r>
              <a:rPr lang="en-US" sz="2600" b="1" dirty="0" smtClean="0">
                <a:ln w="11430"/>
                <a:solidFill>
                  <a:schemeClr val="accent2">
                    <a:lumMod val="50000"/>
                  </a:schemeClr>
                </a:solidFill>
                <a:effectLst>
                  <a:outerShdw blurRad="50800" dist="39000" dir="5460000" algn="tl">
                    <a:srgbClr val="000000">
                      <a:alpha val="38000"/>
                    </a:srgbClr>
                  </a:outerShdw>
                </a:effectLst>
              </a:rPr>
              <a:t>Identity :  Part of self-concept comes from interaction w/ </a:t>
            </a:r>
          </a:p>
          <a:p>
            <a:r>
              <a:rPr lang="en-US" sz="2600" b="1" dirty="0" smtClean="0">
                <a:ln w="11430"/>
                <a:solidFill>
                  <a:schemeClr val="accent2">
                    <a:lumMod val="50000"/>
                  </a:schemeClr>
                </a:solidFill>
                <a:effectLst>
                  <a:outerShdw blurRad="50800" dist="39000" dir="5460000" algn="tl">
                    <a:srgbClr val="000000">
                      <a:alpha val="38000"/>
                    </a:srgbClr>
                  </a:outerShdw>
                </a:effectLst>
              </a:rPr>
              <a:t>others, esp. in early childhood. (p. 5)</a:t>
            </a:r>
            <a:br>
              <a:rPr lang="en-US" sz="2600" b="1" dirty="0" smtClean="0">
                <a:ln w="11430"/>
                <a:solidFill>
                  <a:schemeClr val="accent2">
                    <a:lumMod val="50000"/>
                  </a:schemeClr>
                </a:solidFill>
                <a:effectLst>
                  <a:outerShdw blurRad="50800" dist="39000" dir="5460000" algn="tl">
                    <a:srgbClr val="000000">
                      <a:alpha val="38000"/>
                    </a:srgbClr>
                  </a:outerShdw>
                </a:effectLst>
              </a:rPr>
            </a:br>
            <a:endParaRPr lang="en-US" sz="2600" b="1" dirty="0" smtClean="0">
              <a:ln w="11430"/>
              <a:solidFill>
                <a:schemeClr val="accent2">
                  <a:lumMod val="50000"/>
                </a:schemeClr>
              </a:solidFill>
              <a:effectLst>
                <a:outerShdw blurRad="50800" dist="39000" dir="5460000" algn="tl">
                  <a:srgbClr val="000000">
                    <a:alpha val="38000"/>
                  </a:srgbClr>
                </a:outerShdw>
              </a:effectLst>
            </a:endParaRPr>
          </a:p>
          <a:p>
            <a:r>
              <a:rPr lang="en-US" sz="2600" b="1" dirty="0" smtClean="0">
                <a:ln w="11430"/>
                <a:solidFill>
                  <a:schemeClr val="accent2">
                    <a:lumMod val="50000"/>
                  </a:schemeClr>
                </a:solidFill>
                <a:effectLst>
                  <a:outerShdw blurRad="50800" dist="39000" dir="5460000" algn="tl">
                    <a:srgbClr val="000000">
                      <a:alpha val="38000"/>
                    </a:srgbClr>
                  </a:outerShdw>
                </a:effectLst>
              </a:rPr>
              <a:t> Social:  </a:t>
            </a:r>
            <a:r>
              <a:rPr lang="en-US" sz="2600" b="1" dirty="0">
                <a:ln w="11430"/>
                <a:solidFill>
                  <a:schemeClr val="accent2">
                    <a:lumMod val="50000"/>
                  </a:schemeClr>
                </a:solidFill>
                <a:effectLst>
                  <a:outerShdw blurRad="50800" dist="39000" dir="5460000" algn="tl">
                    <a:srgbClr val="000000">
                      <a:alpha val="38000"/>
                    </a:srgbClr>
                  </a:outerShdw>
                </a:effectLst>
              </a:rPr>
              <a:t>C</a:t>
            </a:r>
            <a:r>
              <a:rPr lang="en-US" sz="2600" b="1" dirty="0" smtClean="0">
                <a:ln w="11430"/>
                <a:solidFill>
                  <a:schemeClr val="accent2">
                    <a:lumMod val="50000"/>
                  </a:schemeClr>
                </a:solidFill>
                <a:effectLst>
                  <a:outerShdw blurRad="50800" dist="39000" dir="5460000" algn="tl">
                    <a:srgbClr val="000000">
                      <a:alpha val="38000"/>
                    </a:srgbClr>
                  </a:outerShdw>
                </a:effectLst>
              </a:rPr>
              <a:t>ommunication =the principal way relationships are created. (p. 6)</a:t>
            </a:r>
          </a:p>
          <a:p>
            <a:endParaRPr lang="en-US" sz="2600" b="1" dirty="0" smtClean="0">
              <a:ln w="11430"/>
              <a:solidFill>
                <a:schemeClr val="accent2">
                  <a:lumMod val="50000"/>
                </a:schemeClr>
              </a:solidFill>
              <a:effectLst>
                <a:outerShdw blurRad="50800" dist="39000" dir="5460000" algn="tl">
                  <a:srgbClr val="000000">
                    <a:alpha val="38000"/>
                  </a:srgbClr>
                </a:outerShdw>
              </a:effectLst>
            </a:endParaRPr>
          </a:p>
          <a:p>
            <a:r>
              <a:rPr lang="en-US" sz="2600" b="1" dirty="0" smtClean="0">
                <a:ln w="11430"/>
                <a:solidFill>
                  <a:schemeClr val="accent2">
                    <a:lumMod val="50000"/>
                  </a:schemeClr>
                </a:solidFill>
                <a:effectLst>
                  <a:outerShdw blurRad="50800" dist="39000" dir="5460000" algn="tl">
                    <a:srgbClr val="000000">
                      <a:alpha val="38000"/>
                    </a:srgbClr>
                  </a:outerShdw>
                </a:effectLst>
              </a:rPr>
              <a:t>Practical:  everyday needed functions (at work, school, &amp; in other relationships) (p. 7)</a:t>
            </a:r>
          </a:p>
          <a:p>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2">
              <a:lumMod val="75000"/>
            </a:schemeClr>
          </a:solidFill>
          <a:ln>
            <a:solidFill>
              <a:schemeClr val="bg2">
                <a:lumMod val="75000"/>
              </a:schemeClr>
            </a:solidFill>
          </a:ln>
        </p:spPr>
        <p:txBody>
          <a:bodyPr>
            <a:normAutofit/>
          </a:bodyPr>
          <a:lstStyle/>
          <a:p>
            <a:r>
              <a:rPr lang="en-US" dirty="0" smtClean="0"/>
              <a:t> </a:t>
            </a:r>
            <a:r>
              <a:rPr lang="en-US" sz="3100" dirty="0" smtClean="0">
                <a:ln>
                  <a:solidFill>
                    <a:schemeClr val="accent2"/>
                  </a:solidFill>
                </a:ln>
              </a:rPr>
              <a:t>Why We Communicate</a:t>
            </a:r>
            <a:endParaRPr lang="en-US" sz="3100" dirty="0">
              <a:ln>
                <a:solidFill>
                  <a:schemeClr val="accent2"/>
                </a:solidFill>
              </a:ln>
            </a:endParaRPr>
          </a:p>
        </p:txBody>
      </p:sp>
      <p:sp>
        <p:nvSpPr>
          <p:cNvPr id="3" name="Content Placeholder 2"/>
          <p:cNvSpPr>
            <a:spLocks noGrp="1"/>
          </p:cNvSpPr>
          <p:nvPr>
            <p:ph idx="1"/>
          </p:nvPr>
        </p:nvSpPr>
        <p:spPr>
          <a:xfrm>
            <a:off x="0" y="990600"/>
            <a:ext cx="9144000" cy="5867400"/>
          </a:xfrm>
          <a:solidFill>
            <a:schemeClr val="bg2"/>
          </a:solidFill>
        </p:spPr>
        <p:txBody>
          <a:bodyPr/>
          <a:lstStyle/>
          <a:p>
            <a:pPr>
              <a:buNone/>
            </a:pPr>
            <a:r>
              <a:rPr lang="en-US" u="sng" dirty="0" smtClean="0">
                <a:ln>
                  <a:solidFill>
                    <a:schemeClr val="accent2"/>
                  </a:solidFill>
                </a:ln>
              </a:rPr>
              <a:t>Maslow’s Hierarchy of Needs</a:t>
            </a:r>
            <a:r>
              <a:rPr lang="en-US" dirty="0" smtClean="0">
                <a:ln>
                  <a:solidFill>
                    <a:schemeClr val="accent2"/>
                  </a:solidFill>
                </a:ln>
              </a:rPr>
              <a:t>: (pp. 7-8)</a:t>
            </a:r>
          </a:p>
          <a:p>
            <a:pPr>
              <a:buNone/>
            </a:pPr>
            <a:r>
              <a:rPr lang="en-US" dirty="0">
                <a:ln>
                  <a:solidFill>
                    <a:schemeClr val="accent2"/>
                  </a:solidFill>
                </a:ln>
              </a:rPr>
              <a:t> </a:t>
            </a:r>
            <a:r>
              <a:rPr lang="en-US" dirty="0" smtClean="0">
                <a:ln>
                  <a:solidFill>
                    <a:schemeClr val="accent2"/>
                  </a:solidFill>
                </a:ln>
              </a:rPr>
              <a:t>We fulfill the most basic needs first</a:t>
            </a:r>
          </a:p>
          <a:p>
            <a:pPr>
              <a:buNone/>
            </a:pPr>
            <a:r>
              <a:rPr lang="en-US" dirty="0">
                <a:ln>
                  <a:solidFill>
                    <a:schemeClr val="accent2"/>
                  </a:solidFill>
                </a:ln>
              </a:rPr>
              <a:t>	</a:t>
            </a:r>
            <a:r>
              <a:rPr lang="en-US" dirty="0" smtClean="0">
                <a:ln>
                  <a:solidFill>
                    <a:schemeClr val="accent2"/>
                  </a:solidFill>
                </a:ln>
              </a:rPr>
              <a:t>1) physical</a:t>
            </a:r>
          </a:p>
          <a:p>
            <a:pPr>
              <a:buNone/>
            </a:pPr>
            <a:r>
              <a:rPr lang="en-US" dirty="0">
                <a:ln>
                  <a:solidFill>
                    <a:schemeClr val="accent2"/>
                  </a:solidFill>
                </a:ln>
              </a:rPr>
              <a:t>	</a:t>
            </a:r>
            <a:r>
              <a:rPr lang="en-US" dirty="0" smtClean="0">
                <a:ln>
                  <a:solidFill>
                    <a:schemeClr val="accent2"/>
                  </a:solidFill>
                </a:ln>
              </a:rPr>
              <a:t>2) safety</a:t>
            </a:r>
          </a:p>
          <a:p>
            <a:pPr>
              <a:buNone/>
            </a:pPr>
            <a:r>
              <a:rPr lang="en-US" dirty="0">
                <a:ln>
                  <a:solidFill>
                    <a:schemeClr val="accent2"/>
                  </a:solidFill>
                </a:ln>
              </a:rPr>
              <a:t>	</a:t>
            </a:r>
            <a:r>
              <a:rPr lang="en-US" dirty="0" smtClean="0">
                <a:ln>
                  <a:solidFill>
                    <a:schemeClr val="accent2"/>
                  </a:solidFill>
                </a:ln>
              </a:rPr>
              <a:t>3) social</a:t>
            </a:r>
          </a:p>
          <a:p>
            <a:pPr>
              <a:buNone/>
            </a:pPr>
            <a:r>
              <a:rPr lang="en-US" dirty="0">
                <a:ln>
                  <a:solidFill>
                    <a:schemeClr val="accent2"/>
                  </a:solidFill>
                </a:ln>
              </a:rPr>
              <a:t>	</a:t>
            </a:r>
            <a:r>
              <a:rPr lang="en-US" dirty="0" smtClean="0">
                <a:ln>
                  <a:solidFill>
                    <a:schemeClr val="accent2"/>
                  </a:solidFill>
                </a:ln>
              </a:rPr>
              <a:t>4) self-esteem</a:t>
            </a:r>
          </a:p>
          <a:p>
            <a:pPr>
              <a:buNone/>
            </a:pPr>
            <a:r>
              <a:rPr lang="en-US" dirty="0">
                <a:ln>
                  <a:solidFill>
                    <a:schemeClr val="accent2"/>
                  </a:solidFill>
                </a:ln>
              </a:rPr>
              <a:t>	</a:t>
            </a:r>
            <a:r>
              <a:rPr lang="en-US" dirty="0" smtClean="0">
                <a:ln>
                  <a:solidFill>
                    <a:schemeClr val="accent2"/>
                  </a:solidFill>
                </a:ln>
              </a:rPr>
              <a:t>5) self-actualization</a:t>
            </a:r>
            <a:endParaRPr lang="en-US" dirty="0">
              <a:ln>
                <a:solidFill>
                  <a:schemeClr val="accent2"/>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a:solidFill>
            <a:schemeClr val="bg2">
              <a:lumMod val="75000"/>
            </a:schemeClr>
          </a:solidFill>
        </p:spPr>
        <p:txBody>
          <a:bodyPr>
            <a:normAutofit/>
          </a:bodyPr>
          <a:lstStyle/>
          <a:p>
            <a:r>
              <a:rPr lang="en-US" sz="3200" dirty="0" smtClean="0">
                <a:ln>
                  <a:solidFill>
                    <a:schemeClr val="accent2">
                      <a:lumMod val="75000"/>
                    </a:schemeClr>
                  </a:solidFill>
                </a:ln>
              </a:rPr>
              <a:t>A Transactional Communication Model </a:t>
            </a:r>
            <a:r>
              <a:rPr lang="en-US" sz="2800" dirty="0" smtClean="0">
                <a:ln>
                  <a:solidFill>
                    <a:schemeClr val="accent2">
                      <a:lumMod val="75000"/>
                    </a:schemeClr>
                  </a:solidFill>
                </a:ln>
              </a:rPr>
              <a:t>(pp.8-11)</a:t>
            </a:r>
            <a:endParaRPr lang="en-US" sz="2800" dirty="0">
              <a:ln>
                <a:solidFill>
                  <a:schemeClr val="accent2">
                    <a:lumMod val="75000"/>
                  </a:schemeClr>
                </a:solidFill>
              </a:ln>
            </a:endParaRPr>
          </a:p>
        </p:txBody>
      </p:sp>
      <p:sp>
        <p:nvSpPr>
          <p:cNvPr id="3" name="Content Placeholder 2"/>
          <p:cNvSpPr>
            <a:spLocks noGrp="1"/>
          </p:cNvSpPr>
          <p:nvPr>
            <p:ph idx="1"/>
          </p:nvPr>
        </p:nvSpPr>
        <p:spPr>
          <a:xfrm>
            <a:off x="0" y="1143000"/>
            <a:ext cx="9144000" cy="5715000"/>
          </a:xfrm>
          <a:solidFill>
            <a:schemeClr val="bg2"/>
          </a:solidFill>
        </p:spPr>
        <p:txBody>
          <a:bodyPr>
            <a:normAutofit/>
          </a:bodyPr>
          <a:lstStyle/>
          <a:p>
            <a:r>
              <a:rPr lang="en-US" sz="2800" u="sng" dirty="0" smtClean="0">
                <a:ln>
                  <a:solidFill>
                    <a:schemeClr val="accent2">
                      <a:lumMod val="75000"/>
                    </a:schemeClr>
                  </a:solidFill>
                </a:ln>
                <a:solidFill>
                  <a:sysClr val="windowText" lastClr="000000"/>
                </a:solidFill>
              </a:rPr>
              <a:t>Communicators</a:t>
            </a:r>
            <a:r>
              <a:rPr lang="en-US" sz="2800" dirty="0" smtClean="0">
                <a:ln>
                  <a:solidFill>
                    <a:schemeClr val="accent2">
                      <a:lumMod val="75000"/>
                    </a:schemeClr>
                  </a:solidFill>
                </a:ln>
                <a:solidFill>
                  <a:sysClr val="windowText" lastClr="000000"/>
                </a:solidFill>
              </a:rPr>
              <a:t>-send, receive, &amp; assign meaning</a:t>
            </a:r>
          </a:p>
          <a:p>
            <a:r>
              <a:rPr lang="en-US" sz="2800" u="sng" dirty="0" smtClean="0">
                <a:ln>
                  <a:solidFill>
                    <a:schemeClr val="accent2">
                      <a:lumMod val="75000"/>
                    </a:schemeClr>
                  </a:solidFill>
                </a:ln>
                <a:solidFill>
                  <a:sysClr val="windowText" lastClr="000000"/>
                </a:solidFill>
              </a:rPr>
              <a:t>Message</a:t>
            </a:r>
            <a:r>
              <a:rPr lang="en-US" sz="2800" dirty="0" smtClean="0">
                <a:ln>
                  <a:solidFill>
                    <a:schemeClr val="accent2">
                      <a:lumMod val="75000"/>
                    </a:schemeClr>
                  </a:solidFill>
                </a:ln>
                <a:solidFill>
                  <a:sysClr val="windowText" lastClr="000000"/>
                </a:solidFill>
              </a:rPr>
              <a:t>- the information itself (verbal &amp; nonverbal)</a:t>
            </a:r>
          </a:p>
          <a:p>
            <a:r>
              <a:rPr lang="en-US" sz="2800" u="sng" dirty="0" smtClean="0">
                <a:ln>
                  <a:solidFill>
                    <a:schemeClr val="accent2">
                      <a:lumMod val="75000"/>
                    </a:schemeClr>
                  </a:solidFill>
                </a:ln>
                <a:solidFill>
                  <a:sysClr val="windowText" lastClr="000000"/>
                </a:solidFill>
              </a:rPr>
              <a:t>Channels</a:t>
            </a:r>
            <a:r>
              <a:rPr lang="en-US" sz="2800" dirty="0" smtClean="0">
                <a:ln>
                  <a:solidFill>
                    <a:schemeClr val="accent2">
                      <a:lumMod val="75000"/>
                    </a:schemeClr>
                  </a:solidFill>
                </a:ln>
                <a:solidFill>
                  <a:sysClr val="windowText" lastClr="000000"/>
                </a:solidFill>
              </a:rPr>
              <a:t>- mediums used to exchange messages.  Face-to-face or mediated (e-mail, phone, letter, etc.)  makes a diff. (All channels have pros and cons)</a:t>
            </a:r>
          </a:p>
          <a:p>
            <a:r>
              <a:rPr lang="en-US" sz="2800" dirty="0" smtClean="0">
                <a:ln>
                  <a:solidFill>
                    <a:schemeClr val="accent2">
                      <a:lumMod val="75000"/>
                    </a:schemeClr>
                  </a:solidFill>
                </a:ln>
                <a:solidFill>
                  <a:sysClr val="windowText" lastClr="000000"/>
                </a:solidFill>
              </a:rPr>
              <a:t>Two-way communication has </a:t>
            </a:r>
            <a:r>
              <a:rPr lang="en-US" sz="2800" u="sng" dirty="0" smtClean="0">
                <a:ln>
                  <a:solidFill>
                    <a:schemeClr val="accent2">
                      <a:lumMod val="75000"/>
                    </a:schemeClr>
                  </a:solidFill>
                </a:ln>
                <a:solidFill>
                  <a:sysClr val="windowText" lastClr="000000"/>
                </a:solidFill>
              </a:rPr>
              <a:t>feedback</a:t>
            </a:r>
            <a:r>
              <a:rPr lang="en-US" sz="2800" dirty="0" smtClean="0">
                <a:ln>
                  <a:solidFill>
                    <a:schemeClr val="accent2">
                      <a:lumMod val="75000"/>
                    </a:schemeClr>
                  </a:solidFill>
                </a:ln>
                <a:solidFill>
                  <a:sysClr val="windowText" lastClr="000000"/>
                </a:solidFill>
              </a:rPr>
              <a:t> allowed.</a:t>
            </a:r>
          </a:p>
          <a:p>
            <a:r>
              <a:rPr lang="en-US" sz="2800" u="sng" dirty="0" smtClean="0">
                <a:ln>
                  <a:solidFill>
                    <a:schemeClr val="accent2">
                      <a:lumMod val="75000"/>
                    </a:schemeClr>
                  </a:solidFill>
                </a:ln>
                <a:solidFill>
                  <a:sysClr val="windowText" lastClr="000000"/>
                </a:solidFill>
              </a:rPr>
              <a:t>Environment(s)- &lt;context</a:t>
            </a:r>
            <a:r>
              <a:rPr lang="en-US" sz="2800" dirty="0" smtClean="0">
                <a:ln>
                  <a:solidFill>
                    <a:schemeClr val="accent2">
                      <a:lumMod val="75000"/>
                    </a:schemeClr>
                  </a:solidFill>
                </a:ln>
                <a:solidFill>
                  <a:sysClr val="windowText" lastClr="000000"/>
                </a:solidFill>
              </a:rPr>
              <a:t>&gt;  each person’s </a:t>
            </a:r>
            <a:r>
              <a:rPr lang="en-US" sz="2800" u="sng" dirty="0" smtClean="0">
                <a:ln>
                  <a:solidFill>
                    <a:schemeClr val="accent2">
                      <a:lumMod val="75000"/>
                    </a:schemeClr>
                  </a:solidFill>
                </a:ln>
                <a:solidFill>
                  <a:sysClr val="windowText" lastClr="000000"/>
                </a:solidFill>
              </a:rPr>
              <a:t>field of experience</a:t>
            </a:r>
            <a:r>
              <a:rPr lang="en-US" sz="2800" dirty="0" smtClean="0">
                <a:ln>
                  <a:solidFill>
                    <a:schemeClr val="accent2">
                      <a:lumMod val="75000"/>
                    </a:schemeClr>
                  </a:solidFill>
                </a:ln>
                <a:solidFill>
                  <a:sysClr val="windowText" lastClr="000000"/>
                </a:solidFill>
              </a:rPr>
              <a:t>, helping to make sense of the message.  (It’s  the physical location, personal experiences &amp; cultural background you bring</a:t>
            </a:r>
            <a:r>
              <a:rPr lang="en-US" dirty="0" smtClean="0">
                <a:ln>
                  <a:solidFill>
                    <a:schemeClr val="accent2">
                      <a:lumMod val="75000"/>
                    </a:schemeClr>
                  </a:solidFill>
                </a:ln>
                <a:solidFill>
                  <a:sysClr val="windowText" lastClr="000000"/>
                </a:solidFill>
              </a:rPr>
              <a:t>.)</a:t>
            </a:r>
          </a:p>
          <a:p>
            <a:r>
              <a:rPr lang="en-US" sz="2800" u="sng" dirty="0" smtClean="0">
                <a:ln>
                  <a:solidFill>
                    <a:schemeClr val="accent2">
                      <a:lumMod val="75000"/>
                    </a:schemeClr>
                  </a:solidFill>
                </a:ln>
                <a:solidFill>
                  <a:sysClr val="windowText" lastClr="000000"/>
                </a:solidFill>
              </a:rPr>
              <a:t>Noise</a:t>
            </a:r>
            <a:r>
              <a:rPr lang="en-US" sz="2800" dirty="0" smtClean="0">
                <a:ln>
                  <a:solidFill>
                    <a:schemeClr val="accent2">
                      <a:lumMod val="75000"/>
                    </a:schemeClr>
                  </a:solidFill>
                </a:ln>
                <a:solidFill>
                  <a:sysClr val="windowText" lastClr="000000"/>
                </a:solidFill>
              </a:rPr>
              <a:t>- anything interfering with transmitting and receiving a message.   </a:t>
            </a:r>
          </a:p>
        </p:txBody>
      </p:sp>
    </p:spTree>
  </p:cSld>
  <p:clrMapOvr>
    <a:masterClrMapping/>
  </p:clrMapOvr>
  <p:transition>
    <p:sndAc>
      <p:stSnd>
        <p:snd r:embed="rId3"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chemeClr val="bg2">
              <a:lumMod val="75000"/>
            </a:schemeClr>
          </a:solidFill>
          <a:ln>
            <a:solidFill>
              <a:schemeClr val="tx2">
                <a:lumMod val="40000"/>
                <a:lumOff val="60000"/>
              </a:schemeClr>
            </a:solidFill>
          </a:ln>
        </p:spPr>
        <p:txBody>
          <a:bodyPr>
            <a:normAutofit/>
          </a:bodyPr>
          <a:lstStyle/>
          <a:p>
            <a:r>
              <a:rPr lang="en-US" sz="2800" b="1" dirty="0" smtClean="0">
                <a:solidFill>
                  <a:schemeClr val="accent2">
                    <a:lumMod val="50000"/>
                  </a:schemeClr>
                </a:solidFill>
              </a:rPr>
              <a:t>3 Types of Noise (p.10)</a:t>
            </a:r>
            <a:endParaRPr lang="en-US" sz="2800" b="1" dirty="0">
              <a:solidFill>
                <a:schemeClr val="accent2">
                  <a:lumMod val="50000"/>
                </a:schemeClr>
              </a:solidFill>
            </a:endParaRPr>
          </a:p>
        </p:txBody>
      </p:sp>
      <p:sp>
        <p:nvSpPr>
          <p:cNvPr id="3" name="Content Placeholder 2"/>
          <p:cNvSpPr>
            <a:spLocks noGrp="1"/>
          </p:cNvSpPr>
          <p:nvPr>
            <p:ph idx="1"/>
          </p:nvPr>
        </p:nvSpPr>
        <p:spPr>
          <a:xfrm>
            <a:off x="0" y="1371600"/>
            <a:ext cx="9144000" cy="5486400"/>
          </a:xfrm>
          <a:solidFill>
            <a:schemeClr val="bg2"/>
          </a:solidFill>
        </p:spPr>
        <p:txBody>
          <a:bodyPr>
            <a:normAutofit/>
          </a:bodyPr>
          <a:lstStyle/>
          <a:p>
            <a:pPr lvl="2"/>
            <a:r>
              <a:rPr lang="en-US" sz="2800" u="sng" dirty="0" smtClean="0">
                <a:ln>
                  <a:solidFill>
                    <a:schemeClr val="accent2">
                      <a:lumMod val="75000"/>
                    </a:schemeClr>
                  </a:solidFill>
                </a:ln>
                <a:solidFill>
                  <a:sysClr val="windowText" lastClr="000000"/>
                </a:solidFill>
              </a:rPr>
              <a:t>External</a:t>
            </a:r>
            <a:r>
              <a:rPr lang="en-US" sz="2800" dirty="0" smtClean="0">
                <a:ln>
                  <a:solidFill>
                    <a:schemeClr val="accent2">
                      <a:lumMod val="75000"/>
                    </a:schemeClr>
                  </a:solidFill>
                </a:ln>
                <a:solidFill>
                  <a:sysClr val="windowText" lastClr="000000"/>
                </a:solidFill>
              </a:rPr>
              <a:t>  (physical, environmental distractions disrupting accurate reception-poor lighting, bad sound system, room temperature, etc.)</a:t>
            </a:r>
          </a:p>
          <a:p>
            <a:pPr lvl="2"/>
            <a:endParaRPr lang="en-US" sz="2800" u="sng" dirty="0" smtClean="0">
              <a:ln>
                <a:solidFill>
                  <a:schemeClr val="accent2">
                    <a:lumMod val="75000"/>
                  </a:schemeClr>
                </a:solidFill>
              </a:ln>
              <a:solidFill>
                <a:sysClr val="windowText" lastClr="000000"/>
              </a:solidFill>
            </a:endParaRPr>
          </a:p>
          <a:p>
            <a:pPr lvl="2"/>
            <a:r>
              <a:rPr lang="en-US" sz="2800" u="sng" dirty="0" smtClean="0">
                <a:ln>
                  <a:solidFill>
                    <a:schemeClr val="accent2">
                      <a:lumMod val="75000"/>
                    </a:schemeClr>
                  </a:solidFill>
                </a:ln>
                <a:solidFill>
                  <a:sysClr val="windowText" lastClr="000000"/>
                </a:solidFill>
              </a:rPr>
              <a:t>Physiological </a:t>
            </a:r>
            <a:r>
              <a:rPr lang="en-US" sz="2800" dirty="0" smtClean="0">
                <a:ln>
                  <a:solidFill>
                    <a:schemeClr val="accent2">
                      <a:lumMod val="75000"/>
                    </a:schemeClr>
                  </a:solidFill>
                </a:ln>
                <a:solidFill>
                  <a:sysClr val="windowText" lastClr="000000"/>
                </a:solidFill>
              </a:rPr>
              <a:t> (biological factors in receivers disrupting accurate reception-hunger, illness, etc.)</a:t>
            </a:r>
          </a:p>
          <a:p>
            <a:pPr lvl="2"/>
            <a:endParaRPr lang="en-US" sz="2800" u="sng" dirty="0" smtClean="0">
              <a:ln>
                <a:solidFill>
                  <a:schemeClr val="accent2">
                    <a:lumMod val="75000"/>
                  </a:schemeClr>
                </a:solidFill>
              </a:ln>
              <a:solidFill>
                <a:sysClr val="windowText" lastClr="000000"/>
              </a:solidFill>
            </a:endParaRPr>
          </a:p>
          <a:p>
            <a:pPr lvl="2"/>
            <a:r>
              <a:rPr lang="en-US" sz="2800" u="sng" dirty="0" smtClean="0">
                <a:ln>
                  <a:solidFill>
                    <a:schemeClr val="accent2">
                      <a:lumMod val="75000"/>
                    </a:schemeClr>
                  </a:solidFill>
                </a:ln>
                <a:solidFill>
                  <a:sysClr val="windowText" lastClr="000000"/>
                </a:solidFill>
              </a:rPr>
              <a:t>Psychological </a:t>
            </a:r>
            <a:r>
              <a:rPr lang="en-US" sz="2800" dirty="0" smtClean="0">
                <a:ln>
                  <a:solidFill>
                    <a:schemeClr val="accent2">
                      <a:lumMod val="75000"/>
                    </a:schemeClr>
                  </a:solidFill>
                </a:ln>
                <a:solidFill>
                  <a:sysClr val="windowText" lastClr="000000"/>
                </a:solidFill>
              </a:rPr>
              <a:t> (within receivers,  any cognitive factor making communication less effective- emotions, etc.)</a:t>
            </a:r>
            <a:endParaRPr lang="en-US" sz="2800" dirty="0"/>
          </a:p>
        </p:txBody>
      </p:sp>
    </p:spTree>
  </p:cSld>
  <p:clrMapOvr>
    <a:masterClrMapping/>
  </p:clrMapOvr>
  <p:transition>
    <p:sndAc>
      <p:stSnd>
        <p:snd r:embed="rId3"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2">
              <a:lumMod val="75000"/>
            </a:schemeClr>
          </a:solidFill>
          <a:ln>
            <a:solidFill>
              <a:schemeClr val="bg2">
                <a:lumMod val="90000"/>
              </a:schemeClr>
            </a:solidFill>
          </a:ln>
        </p:spPr>
        <p:txBody>
          <a:bodyPr>
            <a:normAutofit/>
          </a:bodyPr>
          <a:lstStyle/>
          <a:p>
            <a:r>
              <a:rPr lang="en-US" sz="3200" dirty="0" smtClean="0">
                <a:ln>
                  <a:solidFill>
                    <a:schemeClr val="accent2">
                      <a:lumMod val="75000"/>
                    </a:schemeClr>
                  </a:solidFill>
                </a:ln>
              </a:rPr>
              <a:t>Communication Principles (pp.11-13)</a:t>
            </a:r>
            <a:endParaRPr lang="en-US" sz="3200" dirty="0">
              <a:ln>
                <a:solidFill>
                  <a:schemeClr val="accent2">
                    <a:lumMod val="75000"/>
                  </a:schemeClr>
                </a:solidFill>
              </a:ln>
            </a:endParaRPr>
          </a:p>
        </p:txBody>
      </p:sp>
      <p:sp>
        <p:nvSpPr>
          <p:cNvPr id="3" name="Content Placeholder 2"/>
          <p:cNvSpPr>
            <a:spLocks noGrp="1"/>
          </p:cNvSpPr>
          <p:nvPr>
            <p:ph idx="1"/>
          </p:nvPr>
        </p:nvSpPr>
        <p:spPr>
          <a:xfrm>
            <a:off x="0" y="1143000"/>
            <a:ext cx="9144000" cy="5715000"/>
          </a:xfrm>
          <a:solidFill>
            <a:schemeClr val="bg2"/>
          </a:solidFill>
          <a:ln>
            <a:solidFill>
              <a:schemeClr val="bg2">
                <a:lumMod val="75000"/>
              </a:schemeClr>
            </a:solidFill>
          </a:ln>
        </p:spPr>
        <p:txBody>
          <a:bodyPr>
            <a:normAutofit lnSpcReduction="10000"/>
          </a:bodyPr>
          <a:lstStyle/>
          <a:p>
            <a:r>
              <a:rPr lang="en-US" sz="2800" u="sng" dirty="0" smtClean="0">
                <a:ln>
                  <a:solidFill>
                    <a:schemeClr val="accent2">
                      <a:lumMod val="75000"/>
                    </a:schemeClr>
                  </a:solidFill>
                </a:ln>
              </a:rPr>
              <a:t>Communication Is Transactional </a:t>
            </a:r>
            <a:r>
              <a:rPr lang="en-US" sz="2800" dirty="0" smtClean="0">
                <a:ln>
                  <a:solidFill>
                    <a:schemeClr val="accent2">
                      <a:lumMod val="75000"/>
                    </a:schemeClr>
                  </a:solidFill>
                </a:ln>
              </a:rPr>
              <a:t>= the dynamic process we create when interacting with each other.  (</a:t>
            </a:r>
            <a:r>
              <a:rPr lang="en-US" sz="2800" u="sng" dirty="0" smtClean="0">
                <a:ln>
                  <a:solidFill>
                    <a:schemeClr val="accent2">
                      <a:lumMod val="75000"/>
                    </a:schemeClr>
                  </a:solidFill>
                </a:ln>
              </a:rPr>
              <a:t>Mutual influence is transactional dimension , </a:t>
            </a:r>
            <a:r>
              <a:rPr lang="en-US" sz="2800" dirty="0" smtClean="0">
                <a:ln>
                  <a:solidFill>
                    <a:schemeClr val="accent2">
                      <a:lumMod val="75000"/>
                    </a:schemeClr>
                  </a:solidFill>
                </a:ln>
              </a:rPr>
              <a:t>occurring when we interact and  different with each communication partner.)</a:t>
            </a:r>
          </a:p>
          <a:p>
            <a:r>
              <a:rPr lang="en-US" sz="2800" dirty="0" smtClean="0">
                <a:ln>
                  <a:solidFill>
                    <a:schemeClr val="accent2">
                      <a:lumMod val="75000"/>
                    </a:schemeClr>
                  </a:solidFill>
                </a:ln>
              </a:rPr>
              <a:t>It has Content &amp; Relational Dimensions :  Content= what is discussed (verbal); Relational= how discussed (nonverbal cues expressing your feelings about the other person).</a:t>
            </a:r>
          </a:p>
          <a:p>
            <a:r>
              <a:rPr lang="en-US" sz="2800" dirty="0" smtClean="0">
                <a:ln>
                  <a:solidFill>
                    <a:schemeClr val="accent2">
                      <a:lumMod val="75000"/>
                    </a:schemeClr>
                  </a:solidFill>
                </a:ln>
              </a:rPr>
              <a:t>It is intentional OR unintentional. “Nothing” never happens.  Whatever you do or say,  you provide thoughts and feelings! </a:t>
            </a:r>
          </a:p>
          <a:p>
            <a:r>
              <a:rPr lang="en-US" sz="2800" dirty="0" smtClean="0">
                <a:ln>
                  <a:solidFill>
                    <a:schemeClr val="accent2">
                      <a:lumMod val="75000"/>
                    </a:schemeClr>
                  </a:solidFill>
                </a:ln>
              </a:rPr>
              <a:t>It </a:t>
            </a:r>
            <a:r>
              <a:rPr lang="en-US" sz="2800" dirty="0">
                <a:ln>
                  <a:solidFill>
                    <a:schemeClr val="accent2">
                      <a:lumMod val="75000"/>
                    </a:schemeClr>
                  </a:solidFill>
                </a:ln>
              </a:rPr>
              <a:t>i</a:t>
            </a:r>
            <a:r>
              <a:rPr lang="en-US" sz="2800" dirty="0" smtClean="0">
                <a:ln>
                  <a:solidFill>
                    <a:schemeClr val="accent2">
                      <a:lumMod val="75000"/>
                    </a:schemeClr>
                  </a:solidFill>
                </a:ln>
              </a:rPr>
              <a:t>s irreversible.  No one can erase an impression already given.</a:t>
            </a:r>
          </a:p>
          <a:p>
            <a:r>
              <a:rPr lang="en-US" sz="2800" dirty="0" smtClean="0">
                <a:ln>
                  <a:solidFill>
                    <a:schemeClr val="accent2">
                      <a:lumMod val="75000"/>
                    </a:schemeClr>
                  </a:solidFill>
                </a:ln>
              </a:rPr>
              <a:t>It is unrepeatable.  We constantly change, &amp; a message changes somewhat each time it’s given.  </a:t>
            </a:r>
          </a:p>
          <a:p>
            <a:pPr>
              <a:buNone/>
            </a:pPr>
            <a:endParaRPr lang="en-US" sz="2800" dirty="0" smtClean="0">
              <a:ln>
                <a:solidFill>
                  <a:schemeClr val="accent2">
                    <a:lumMod val="75000"/>
                  </a:schemeClr>
                </a:solidFill>
              </a:ln>
            </a:endParaRPr>
          </a:p>
          <a:p>
            <a:endParaRPr lang="en-US" sz="2800" dirty="0">
              <a:ln>
                <a:solidFill>
                  <a:schemeClr val="accent2">
                    <a:lumMod val="75000"/>
                  </a:schemeClr>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chemeClr val="bg2">
              <a:lumMod val="75000"/>
            </a:schemeClr>
          </a:solidFill>
        </p:spPr>
        <p:txBody>
          <a:bodyPr>
            <a:normAutofit/>
          </a:bodyPr>
          <a:lstStyle/>
          <a:p>
            <a:r>
              <a:rPr lang="en-US" sz="2800" dirty="0" smtClean="0">
                <a:ln>
                  <a:solidFill>
                    <a:schemeClr val="accent2">
                      <a:lumMod val="75000"/>
                    </a:schemeClr>
                  </a:solidFill>
                </a:ln>
              </a:rPr>
              <a:t>Misconceptions  pp. 13-15)</a:t>
            </a:r>
            <a:endParaRPr lang="en-US" sz="2800" dirty="0">
              <a:ln>
                <a:solidFill>
                  <a:schemeClr val="accent2">
                    <a:lumMod val="75000"/>
                  </a:schemeClr>
                </a:solidFill>
              </a:ln>
            </a:endParaRPr>
          </a:p>
        </p:txBody>
      </p:sp>
      <p:sp>
        <p:nvSpPr>
          <p:cNvPr id="3" name="Content Placeholder 2"/>
          <p:cNvSpPr>
            <a:spLocks noGrp="1"/>
          </p:cNvSpPr>
          <p:nvPr>
            <p:ph idx="1"/>
          </p:nvPr>
        </p:nvSpPr>
        <p:spPr>
          <a:xfrm>
            <a:off x="0" y="762000"/>
            <a:ext cx="9144000" cy="6096000"/>
          </a:xfrm>
          <a:solidFill>
            <a:schemeClr val="bg2"/>
          </a:solidFill>
        </p:spPr>
        <p:txBody>
          <a:bodyPr>
            <a:normAutofit/>
          </a:bodyPr>
          <a:lstStyle/>
          <a:p>
            <a:r>
              <a:rPr lang="en-US" sz="2800" dirty="0" smtClean="0">
                <a:ln>
                  <a:solidFill>
                    <a:schemeClr val="accent2">
                      <a:lumMod val="75000"/>
                    </a:schemeClr>
                  </a:solidFill>
                </a:ln>
              </a:rPr>
              <a:t>Not all communication seeks understanding as a primary goal. (social rituals, some persuasion, deliberate ambiguity &amp; deception).</a:t>
            </a:r>
          </a:p>
          <a:p>
            <a:pPr>
              <a:buNone/>
            </a:pPr>
            <a:endParaRPr lang="en-US" sz="2800" dirty="0" smtClean="0">
              <a:ln>
                <a:solidFill>
                  <a:schemeClr val="accent2">
                    <a:lumMod val="75000"/>
                  </a:schemeClr>
                </a:solidFill>
              </a:ln>
            </a:endParaRPr>
          </a:p>
          <a:p>
            <a:r>
              <a:rPr lang="en-US" sz="2800" dirty="0" smtClean="0">
                <a:ln>
                  <a:solidFill>
                    <a:schemeClr val="accent2">
                      <a:lumMod val="75000"/>
                    </a:schemeClr>
                  </a:solidFill>
                </a:ln>
              </a:rPr>
              <a:t>More is not always better.  (Too much can cause problems, and workers perform better when less talk.)</a:t>
            </a:r>
          </a:p>
          <a:p>
            <a:pPr>
              <a:buNone/>
            </a:pPr>
            <a:endParaRPr lang="en-US" sz="2800" dirty="0" smtClean="0">
              <a:ln>
                <a:solidFill>
                  <a:schemeClr val="accent2">
                    <a:lumMod val="75000"/>
                  </a:schemeClr>
                </a:solidFill>
              </a:ln>
            </a:endParaRPr>
          </a:p>
          <a:p>
            <a:r>
              <a:rPr lang="en-US" sz="2800" dirty="0" smtClean="0">
                <a:ln>
                  <a:solidFill>
                    <a:schemeClr val="accent2">
                      <a:lumMod val="75000"/>
                    </a:schemeClr>
                  </a:solidFill>
                </a:ln>
              </a:rPr>
              <a:t>Communication will not solve all problems. (It can make a problem worse if not wanted or you’re not able to clarify.)</a:t>
            </a:r>
          </a:p>
          <a:p>
            <a:r>
              <a:rPr lang="en-US" sz="2800" dirty="0" smtClean="0">
                <a:ln>
                  <a:solidFill>
                    <a:schemeClr val="accent2">
                      <a:lumMod val="75000"/>
                    </a:schemeClr>
                  </a:solidFill>
                </a:ln>
              </a:rPr>
              <a:t>Effective communication is not a natural ability. (We </a:t>
            </a:r>
            <a:r>
              <a:rPr lang="en-US" sz="2800" u="sng" dirty="0" smtClean="0">
                <a:ln>
                  <a:solidFill>
                    <a:schemeClr val="accent2">
                      <a:lumMod val="75000"/>
                    </a:schemeClr>
                  </a:solidFill>
                </a:ln>
              </a:rPr>
              <a:t>learn</a:t>
            </a:r>
            <a:r>
              <a:rPr lang="en-US" sz="2800" dirty="0" smtClean="0">
                <a:ln>
                  <a:solidFill>
                    <a:schemeClr val="accent2">
                      <a:lumMod val="75000"/>
                    </a:schemeClr>
                  </a:solidFill>
                </a:ln>
              </a:rPr>
              <a:t> to be more effective communicators.)</a:t>
            </a:r>
            <a:endParaRPr lang="en-US" sz="2800" dirty="0">
              <a:ln>
                <a:solidFill>
                  <a:schemeClr val="accent2">
                    <a:lumMod val="75000"/>
                  </a:schemeClr>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bg2">
              <a:lumMod val="75000"/>
            </a:schemeClr>
          </a:solidFill>
        </p:spPr>
        <p:txBody>
          <a:bodyPr>
            <a:normAutofit/>
          </a:bodyPr>
          <a:lstStyle/>
          <a:p>
            <a:r>
              <a:rPr lang="en-US" sz="3200" dirty="0" smtClean="0">
                <a:ln>
                  <a:solidFill>
                    <a:schemeClr val="accent2">
                      <a:lumMod val="75000"/>
                    </a:schemeClr>
                  </a:solidFill>
                </a:ln>
              </a:rPr>
              <a:t>Interpersonal Communication Defined</a:t>
            </a:r>
            <a:endParaRPr lang="en-US" sz="3200" dirty="0">
              <a:ln>
                <a:solidFill>
                  <a:schemeClr val="accent2">
                    <a:lumMod val="75000"/>
                  </a:schemeClr>
                </a:solidFill>
              </a:ln>
            </a:endParaRPr>
          </a:p>
        </p:txBody>
      </p:sp>
      <p:sp>
        <p:nvSpPr>
          <p:cNvPr id="3" name="Content Placeholder 2"/>
          <p:cNvSpPr>
            <a:spLocks noGrp="1"/>
          </p:cNvSpPr>
          <p:nvPr>
            <p:ph idx="1"/>
          </p:nvPr>
        </p:nvSpPr>
        <p:spPr>
          <a:xfrm>
            <a:off x="0" y="685800"/>
            <a:ext cx="9144000" cy="7315200"/>
          </a:xfrm>
          <a:solidFill>
            <a:schemeClr val="bg2"/>
          </a:solidFill>
        </p:spPr>
        <p:txBody>
          <a:bodyPr>
            <a:normAutofit/>
          </a:bodyPr>
          <a:lstStyle/>
          <a:p>
            <a:r>
              <a:rPr lang="en-US" sz="2800" dirty="0" smtClean="0">
                <a:ln>
                  <a:solidFill>
                    <a:schemeClr val="accent2">
                      <a:lumMod val="75000"/>
                    </a:schemeClr>
                  </a:solidFill>
                </a:ln>
              </a:rPr>
              <a:t>Quantitative</a:t>
            </a:r>
            <a:r>
              <a:rPr lang="en-US" dirty="0" smtClean="0">
                <a:ln>
                  <a:solidFill>
                    <a:schemeClr val="accent2">
                      <a:lumMod val="75000"/>
                    </a:schemeClr>
                  </a:solidFill>
                </a:ln>
              </a:rPr>
              <a:t> </a:t>
            </a:r>
            <a:r>
              <a:rPr lang="en-US" sz="2400" dirty="0" smtClean="0">
                <a:ln>
                  <a:solidFill>
                    <a:schemeClr val="accent2">
                      <a:lumMod val="75000"/>
                    </a:schemeClr>
                  </a:solidFill>
                </a:ln>
              </a:rPr>
              <a:t>occurs in an impersonal, 2-person exchange (dyad) when they </a:t>
            </a:r>
            <a:r>
              <a:rPr lang="en-US" sz="2400" dirty="0">
                <a:ln>
                  <a:solidFill>
                    <a:schemeClr val="accent2">
                      <a:lumMod val="75000"/>
                    </a:schemeClr>
                  </a:solidFill>
                </a:ln>
              </a:rPr>
              <a:t>d</a:t>
            </a:r>
            <a:r>
              <a:rPr lang="en-US" sz="2400" dirty="0" smtClean="0">
                <a:ln>
                  <a:solidFill>
                    <a:schemeClr val="accent2">
                      <a:lumMod val="75000"/>
                    </a:schemeClr>
                  </a:solidFill>
                </a:ln>
              </a:rPr>
              <a:t>on’t  treat each other as unique individuals. (store clerk &amp; customer- most exchanges)</a:t>
            </a:r>
          </a:p>
          <a:p>
            <a:endParaRPr lang="en-US" sz="1200" dirty="0" smtClean="0">
              <a:ln>
                <a:solidFill>
                  <a:schemeClr val="accent2">
                    <a:lumMod val="75000"/>
                  </a:schemeClr>
                </a:solidFill>
              </a:ln>
            </a:endParaRPr>
          </a:p>
          <a:p>
            <a:pPr>
              <a:buNone/>
            </a:pPr>
            <a:r>
              <a:rPr lang="en-US" dirty="0" smtClean="0">
                <a:ln>
                  <a:solidFill>
                    <a:schemeClr val="accent2">
                      <a:lumMod val="75000"/>
                    </a:schemeClr>
                  </a:solidFill>
                </a:ln>
              </a:rPr>
              <a:t>Qualitative- </a:t>
            </a:r>
            <a:r>
              <a:rPr lang="en-US" sz="2400" dirty="0" smtClean="0">
                <a:ln>
                  <a:solidFill>
                    <a:schemeClr val="accent2">
                      <a:lumMod val="75000"/>
                    </a:schemeClr>
                  </a:solidFill>
                </a:ln>
              </a:rPr>
              <a:t>people treat each other as unique individuals, regardless of the context or number or people; quality communication. (significant relationships)</a:t>
            </a:r>
            <a:endParaRPr lang="en-US" sz="1200" dirty="0" smtClean="0">
              <a:ln>
                <a:solidFill>
                  <a:schemeClr val="accent2">
                    <a:lumMod val="75000"/>
                  </a:schemeClr>
                </a:solidFill>
              </a:ln>
            </a:endParaRPr>
          </a:p>
          <a:p>
            <a:pPr>
              <a:buNone/>
            </a:pPr>
            <a:endParaRPr lang="en-US" sz="2400" dirty="0" smtClean="0">
              <a:ln>
                <a:solidFill>
                  <a:schemeClr val="accent2">
                    <a:lumMod val="75000"/>
                  </a:schemeClr>
                </a:solidFill>
              </a:ln>
            </a:endParaRPr>
          </a:p>
          <a:p>
            <a:pPr lvl="1"/>
            <a:r>
              <a:rPr lang="en-US" sz="2400" dirty="0" smtClean="0">
                <a:ln>
                  <a:solidFill>
                    <a:schemeClr val="accent2">
                      <a:lumMod val="75000"/>
                    </a:schemeClr>
                  </a:solidFill>
                </a:ln>
              </a:rPr>
              <a:t>Uniqueness:  You act differently with different people. </a:t>
            </a:r>
          </a:p>
          <a:p>
            <a:pPr lvl="1"/>
            <a:r>
              <a:rPr lang="en-US" sz="2400" dirty="0" smtClean="0">
                <a:ln>
                  <a:solidFill>
                    <a:schemeClr val="accent2">
                      <a:lumMod val="75000"/>
                    </a:schemeClr>
                  </a:solidFill>
                </a:ln>
              </a:rPr>
              <a:t>Irreplaceability:  Since each relationship is unique, none can be exactly like another one.  </a:t>
            </a:r>
          </a:p>
          <a:p>
            <a:pPr lvl="1"/>
            <a:r>
              <a:rPr lang="en-US" sz="2400" dirty="0" smtClean="0">
                <a:ln>
                  <a:solidFill>
                    <a:schemeClr val="accent2">
                      <a:lumMod val="75000"/>
                    </a:schemeClr>
                  </a:solidFill>
                </a:ln>
              </a:rPr>
              <a:t>Interdependence:  The other person’s life affects you. </a:t>
            </a:r>
          </a:p>
          <a:p>
            <a:pPr lvl="1"/>
            <a:r>
              <a:rPr lang="en-US" sz="2400" dirty="0" smtClean="0">
                <a:ln>
                  <a:solidFill>
                    <a:schemeClr val="accent2">
                      <a:lumMod val="75000"/>
                    </a:schemeClr>
                  </a:solidFill>
                </a:ln>
              </a:rPr>
              <a:t>Disclosure:  You share thoughts &amp; feelings, but differently in each relationship.</a:t>
            </a:r>
          </a:p>
          <a:p>
            <a:pPr lvl="1"/>
            <a:r>
              <a:rPr lang="en-US" sz="2400" dirty="0" smtClean="0">
                <a:ln>
                  <a:solidFill>
                    <a:schemeClr val="accent2">
                      <a:lumMod val="75000"/>
                    </a:schemeClr>
                  </a:solidFill>
                </a:ln>
              </a:rPr>
              <a:t>Intrinsic Rewards: A built-in payoff for developing the relationship.</a:t>
            </a:r>
          </a:p>
          <a:p>
            <a:pPr lvl="1"/>
            <a:endParaRPr lang="en-US" dirty="0">
              <a:ln>
                <a:solidFill>
                  <a:schemeClr val="accent2">
                    <a:lumMod val="75000"/>
                  </a:schemeClr>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bg2">
              <a:lumMod val="75000"/>
            </a:schemeClr>
          </a:solidFill>
        </p:spPr>
        <p:txBody>
          <a:bodyPr>
            <a:normAutofit/>
          </a:bodyPr>
          <a:lstStyle/>
          <a:p>
            <a:r>
              <a:rPr lang="en-US" dirty="0" smtClean="0">
                <a:ln>
                  <a:solidFill>
                    <a:schemeClr val="accent2"/>
                  </a:solidFill>
                </a:ln>
                <a:solidFill>
                  <a:schemeClr val="accent2"/>
                </a:solidFill>
              </a:rPr>
              <a:t>Process: Impersonal vs. Personal</a:t>
            </a:r>
            <a:endParaRPr lang="en-US" dirty="0">
              <a:ln>
                <a:solidFill>
                  <a:schemeClr val="accent2"/>
                </a:solidFill>
              </a:ln>
              <a:solidFill>
                <a:schemeClr val="accent2"/>
              </a:solidFill>
            </a:endParaRPr>
          </a:p>
        </p:txBody>
      </p:sp>
      <p:sp>
        <p:nvSpPr>
          <p:cNvPr id="3" name="Content Placeholder 2"/>
          <p:cNvSpPr>
            <a:spLocks noGrp="1"/>
          </p:cNvSpPr>
          <p:nvPr>
            <p:ph idx="1"/>
          </p:nvPr>
        </p:nvSpPr>
        <p:spPr>
          <a:xfrm>
            <a:off x="0" y="1447800"/>
            <a:ext cx="9144000" cy="5410200"/>
          </a:xfrm>
          <a:solidFill>
            <a:schemeClr val="bg2"/>
          </a:solidFill>
        </p:spPr>
        <p:txBody>
          <a:bodyPr/>
          <a:lstStyle/>
          <a:p>
            <a:r>
              <a:rPr lang="en-US" dirty="0" smtClean="0">
                <a:ln>
                  <a:solidFill>
                    <a:schemeClr val="accent2"/>
                  </a:solidFill>
                </a:ln>
              </a:rPr>
              <a:t>Try to balance impersonal and personal exchanges in your life. (not all 1 type)</a:t>
            </a:r>
          </a:p>
          <a:p>
            <a:r>
              <a:rPr lang="en-US" dirty="0" smtClean="0">
                <a:ln>
                  <a:solidFill>
                    <a:schemeClr val="accent2"/>
                  </a:solidFill>
                </a:ln>
              </a:rPr>
              <a:t>Most relationships fall somewhere between these two extremes.</a:t>
            </a:r>
          </a:p>
          <a:p>
            <a:r>
              <a:rPr lang="en-US" dirty="0" smtClean="0">
                <a:ln>
                  <a:solidFill>
                    <a:schemeClr val="accent2"/>
                  </a:solidFill>
                </a:ln>
              </a:rPr>
              <a:t>Over time, relationships will change and have more impersonal exchanges than in the beginning, or vice versa, but that is normal.</a:t>
            </a:r>
          </a:p>
          <a:p>
            <a:pPr>
              <a:buNone/>
            </a:pPr>
            <a:r>
              <a:rPr lang="en-US" dirty="0">
                <a:ln>
                  <a:solidFill>
                    <a:schemeClr val="accent2"/>
                  </a:solidFill>
                </a:ln>
              </a:rPr>
              <a:t>	</a:t>
            </a:r>
            <a:endParaRPr lang="en-US" dirty="0" smtClean="0">
              <a:ln>
                <a:solidFill>
                  <a:schemeClr val="accent2"/>
                </a:solidFill>
              </a:ln>
            </a:endParaRPr>
          </a:p>
          <a:p>
            <a:pPr>
              <a:buNone/>
            </a:pPr>
            <a:r>
              <a:rPr lang="en-US" dirty="0">
                <a:ln>
                  <a:solidFill>
                    <a:schemeClr val="accent2"/>
                  </a:solidFill>
                </a:ln>
              </a:rPr>
              <a:t>	</a:t>
            </a:r>
            <a:r>
              <a:rPr lang="en-US" dirty="0" smtClean="0">
                <a:ln>
                  <a:solidFill>
                    <a:schemeClr val="accent2"/>
                  </a:solidFill>
                </a:ln>
              </a:rPr>
              <a:t>Interpersonal = desirable but not ALL the time</a:t>
            </a:r>
            <a:endParaRPr lang="en-US" dirty="0">
              <a:ln>
                <a:solidFill>
                  <a:schemeClr val="accent2"/>
                </a:solidFill>
              </a:ln>
            </a:endParaRPr>
          </a:p>
        </p:txBody>
      </p:sp>
    </p:spTree>
  </p:cSld>
  <p:clrMapOvr>
    <a:masterClrMapping/>
  </p:clrMapOvr>
  <p:transition>
    <p:sndAc>
      <p:stSnd>
        <p:snd r:embed="rId3" name="click.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1178</Words>
  <Application>Microsoft Office PowerPoint</Application>
  <PresentationFormat>On-screen Show (4:3)</PresentationFormat>
  <Paragraphs>128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 Ch. 1 we’ll cover:</vt:lpstr>
      <vt:lpstr>Ch. 1 Interpersonal Process</vt:lpstr>
      <vt:lpstr> Why We Communicate</vt:lpstr>
      <vt:lpstr>A Transactional Communication Model (pp.8-11)</vt:lpstr>
      <vt:lpstr>3 Types of Noise (p.10)</vt:lpstr>
      <vt:lpstr>Communication Principles (pp.11-13)</vt:lpstr>
      <vt:lpstr>Misconceptions  pp. 13-15)</vt:lpstr>
      <vt:lpstr>Interpersonal Communication Defined</vt:lpstr>
      <vt:lpstr>Process: Impersonal vs. Personal</vt:lpstr>
      <vt:lpstr>***Technology &amp; Interpersonal Communication</vt:lpstr>
      <vt:lpstr>***Technology cont.</vt:lpstr>
      <vt:lpstr>***Challenges of CMC</vt:lpstr>
      <vt:lpstr>***Challenges of CMC, cont.</vt:lpstr>
      <vt:lpstr>Communication Competence (pp.20-21)</vt:lpstr>
      <vt:lpstr>7 Characteristics of Competent Communicators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 Interpersonal Process</dc:title>
  <dc:creator>Dorothy Ray</dc:creator>
  <cp:lastModifiedBy>raydb</cp:lastModifiedBy>
  <cp:revision>65</cp:revision>
  <dcterms:created xsi:type="dcterms:W3CDTF">2010-03-29T22:39:43Z</dcterms:created>
  <dcterms:modified xsi:type="dcterms:W3CDTF">2013-03-19T00:52:36Z</dcterms:modified>
</cp:coreProperties>
</file>