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6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7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575D1B-744B-42EB-9F8E-DD7EC82DAF8F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B2DFB2-8AEA-46E3-A7EE-02353380A3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B2DFB2-8AEA-46E3-A7EE-02353380A32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B2DFB2-8AEA-46E3-A7EE-02353380A32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B2DFB2-8AEA-46E3-A7EE-02353380A32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B2DFB2-8AEA-46E3-A7EE-02353380A32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B2DFB2-8AEA-46E3-A7EE-02353380A32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B2DFB2-8AEA-46E3-A7EE-02353380A32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B2DFB2-8AEA-46E3-A7EE-02353380A32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B2DFB2-8AEA-46E3-A7EE-02353380A32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B2DFB2-8AEA-46E3-A7EE-02353380A32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B2DFB2-8AEA-46E3-A7EE-02353380A329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B2DFB2-8AEA-46E3-A7EE-02353380A329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B2DFB2-8AEA-46E3-A7EE-02353380A32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B2DFB2-8AEA-46E3-A7EE-02353380A32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B2DFB2-8AEA-46E3-A7EE-02353380A32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B2DFB2-8AEA-46E3-A7EE-02353380A32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B2DFB2-8AEA-46E3-A7EE-02353380A32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B2DFB2-8AEA-46E3-A7EE-02353380A32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B2DFB2-8AEA-46E3-A7EE-02353380A32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B2DFB2-8AEA-46E3-A7EE-02353380A32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2240E-115B-4374-A8A6-F0E6E4461522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A75C2-24A7-435F-925A-DE709DD3C1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2240E-115B-4374-A8A6-F0E6E4461522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A75C2-24A7-435F-925A-DE709DD3C1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2240E-115B-4374-A8A6-F0E6E4461522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A75C2-24A7-435F-925A-DE709DD3C1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2240E-115B-4374-A8A6-F0E6E4461522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A75C2-24A7-435F-925A-DE709DD3C1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2240E-115B-4374-A8A6-F0E6E4461522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A75C2-24A7-435F-925A-DE709DD3C1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2240E-115B-4374-A8A6-F0E6E4461522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A75C2-24A7-435F-925A-DE709DD3C1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2240E-115B-4374-A8A6-F0E6E4461522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A75C2-24A7-435F-925A-DE709DD3C1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2240E-115B-4374-A8A6-F0E6E4461522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A75C2-24A7-435F-925A-DE709DD3C1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2240E-115B-4374-A8A6-F0E6E4461522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A75C2-24A7-435F-925A-DE709DD3C1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2240E-115B-4374-A8A6-F0E6E4461522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A75C2-24A7-435F-925A-DE709DD3C1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2240E-115B-4374-A8A6-F0E6E4461522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A75C2-24A7-435F-925A-DE709DD3C1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2240E-115B-4374-A8A6-F0E6E4461522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A75C2-24A7-435F-925A-DE709DD3C1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14400"/>
          </a:xfrm>
          <a:solidFill>
            <a:schemeClr val="accent3"/>
          </a:solidFill>
        </p:spPr>
        <p:txBody>
          <a:bodyPr>
            <a:normAutofit/>
          </a:bodyPr>
          <a:lstStyle/>
          <a:p>
            <a:r>
              <a:rPr lang="en-US" sz="3200" dirty="0" smtClean="0"/>
              <a:t>CH. 3  Communication &amp; Self-Concept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14400"/>
            <a:ext cx="9144000" cy="59436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ysClr val="windowText" lastClr="000000"/>
                </a:solidFill>
                <a:latin typeface="Arial"/>
                <a:cs typeface="Arial"/>
              </a:rPr>
              <a:t>▪ </a:t>
            </a:r>
            <a:r>
              <a:rPr lang="en-US" u="sng" dirty="0" smtClean="0">
                <a:solidFill>
                  <a:sysClr val="windowText" lastClr="000000"/>
                </a:solidFill>
              </a:rPr>
              <a:t>Self-concept:</a:t>
            </a:r>
            <a:r>
              <a:rPr lang="en-US" dirty="0" smtClean="0">
                <a:solidFill>
                  <a:sysClr val="windowText" lastClr="000000"/>
                </a:solidFill>
              </a:rPr>
              <a:t>  a relatively stable set of 	perceptions  you have about yourself.  </a:t>
            </a:r>
          </a:p>
          <a:p>
            <a:pPr algn="l"/>
            <a:r>
              <a:rPr lang="en-US" dirty="0" smtClean="0">
                <a:solidFill>
                  <a:sysClr val="windowText" lastClr="000000"/>
                </a:solidFill>
                <a:latin typeface="Arial"/>
                <a:cs typeface="Arial"/>
              </a:rPr>
              <a:t>▪ </a:t>
            </a:r>
            <a:r>
              <a:rPr lang="en-US" u="sng" dirty="0" smtClean="0">
                <a:solidFill>
                  <a:sysClr val="windowText" lastClr="000000"/>
                </a:solidFill>
              </a:rPr>
              <a:t>Self-esteem:</a:t>
            </a:r>
            <a:r>
              <a:rPr lang="en-US" dirty="0" smtClean="0">
                <a:solidFill>
                  <a:sysClr val="windowText" lastClr="000000"/>
                </a:solidFill>
              </a:rPr>
              <a:t>  the part of your self-concept 	involving     	evaluations of self-worth. (how you feel about 	self-concept’s qualities)</a:t>
            </a:r>
          </a:p>
          <a:p>
            <a:pPr algn="l"/>
            <a:r>
              <a:rPr lang="en-US" dirty="0" smtClean="0">
                <a:solidFill>
                  <a:sysClr val="windowText" lastClr="000000"/>
                </a:solidFill>
                <a:latin typeface="Arial"/>
                <a:cs typeface="Arial"/>
              </a:rPr>
              <a:t>▪ </a:t>
            </a:r>
            <a:r>
              <a:rPr lang="en-US" dirty="0" smtClean="0">
                <a:solidFill>
                  <a:sysClr val="windowText" lastClr="000000"/>
                </a:solidFill>
              </a:rPr>
              <a:t>High or low self-esteem has powerful effect on          	behavior and communication, but doesn’t  	guarantee success. (</a:t>
            </a:r>
            <a:r>
              <a:rPr lang="en-US" dirty="0" err="1" smtClean="0">
                <a:solidFill>
                  <a:sysClr val="windowText" lastClr="000000"/>
                </a:solidFill>
              </a:rPr>
              <a:t>Baumeister</a:t>
            </a:r>
            <a:r>
              <a:rPr lang="en-US" dirty="0" smtClean="0">
                <a:solidFill>
                  <a:sysClr val="windowText" lastClr="000000"/>
                </a:solidFill>
              </a:rPr>
              <a:t>, 2005) </a:t>
            </a:r>
          </a:p>
          <a:p>
            <a:pPr algn="l"/>
            <a:r>
              <a:rPr lang="en-US" dirty="0" smtClean="0">
                <a:solidFill>
                  <a:sysClr val="windowText" lastClr="000000"/>
                </a:solidFill>
                <a:latin typeface="Arial"/>
                <a:cs typeface="Arial"/>
              </a:rPr>
              <a:t>▪ </a:t>
            </a:r>
            <a:r>
              <a:rPr lang="en-US" dirty="0" smtClean="0">
                <a:solidFill>
                  <a:sysClr val="windowText" lastClr="000000"/>
                </a:solidFill>
              </a:rPr>
              <a:t>We can change our self-appraisals.  </a:t>
            </a:r>
          </a:p>
          <a:p>
            <a:pPr algn="l"/>
            <a:r>
              <a:rPr lang="en-US" dirty="0" smtClean="0">
                <a:solidFill>
                  <a:sysClr val="windowText" lastClr="000000"/>
                </a:solidFill>
                <a:latin typeface="Arial"/>
                <a:cs typeface="Arial"/>
              </a:rPr>
              <a:t>▪ </a:t>
            </a:r>
            <a:r>
              <a:rPr lang="en-US" dirty="0" smtClean="0">
                <a:solidFill>
                  <a:sysClr val="windowText" lastClr="000000"/>
                </a:solidFill>
              </a:rPr>
              <a:t>Positive self-esteem is often the starting point for 	positive communication.</a:t>
            </a:r>
          </a:p>
          <a:p>
            <a:pPr algn="l"/>
            <a:endParaRPr lang="en-US" dirty="0" smtClean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ransition>
    <p:sndAc>
      <p:stSnd>
        <p:snd r:embed="rId3" name="click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39762"/>
          </a:xfrm>
          <a:solidFill>
            <a:schemeClr val="accent3"/>
          </a:solidFill>
        </p:spPr>
        <p:txBody>
          <a:bodyPr>
            <a:normAutofit/>
          </a:bodyPr>
          <a:lstStyle/>
          <a:p>
            <a:r>
              <a:rPr lang="en-US" sz="3200" dirty="0" smtClean="0"/>
              <a:t>How to Manage ID Impressions?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2500"/>
          </a:bodyPr>
          <a:lstStyle/>
          <a:p>
            <a:r>
              <a:rPr lang="en-US" sz="2800" dirty="0" smtClean="0"/>
              <a:t>It will </a:t>
            </a:r>
            <a:r>
              <a:rPr lang="en-US" sz="2800" b="1" dirty="0" smtClean="0"/>
              <a:t>depend partly on the chosen channel</a:t>
            </a:r>
            <a:r>
              <a:rPr lang="en-US" sz="2800" dirty="0" smtClean="0"/>
              <a:t>.</a:t>
            </a:r>
          </a:p>
          <a:p>
            <a:r>
              <a:rPr lang="en-US" sz="2800" b="1" dirty="0" smtClean="0"/>
              <a:t>Face-to-Face</a:t>
            </a:r>
            <a:r>
              <a:rPr lang="en-US" sz="2800" dirty="0" smtClean="0"/>
              <a:t>:  use manner (words &amp; NV actions), appearance (personal items you use to shape your image,  like clothing) , &amp; setting (physical items we use to influence how others see us, like cars) or the way we arrange our physical setting ( home, office) for enjoyment or a desired effect</a:t>
            </a:r>
          </a:p>
          <a:p>
            <a:r>
              <a:rPr lang="en-US" sz="2800" b="1" dirty="0" smtClean="0"/>
              <a:t>Mediated Communication (other than face-to-face=</a:t>
            </a:r>
            <a:r>
              <a:rPr lang="en-US" sz="2800" dirty="0" smtClean="0"/>
              <a:t>letters, phones)  Electronic  messages lack some richness of  V &amp; NV  channels, but can help manage impressions by allowing the sender to say difficult things and the receiver to ignore them until calm.  &lt;</a:t>
            </a:r>
            <a:r>
              <a:rPr lang="en-US" sz="2800" b="1" dirty="0" smtClean="0"/>
              <a:t>CMC</a:t>
            </a:r>
            <a:r>
              <a:rPr lang="en-US" sz="2800" dirty="0" smtClean="0"/>
              <a:t>=computer mediated communication&gt;</a:t>
            </a:r>
          </a:p>
          <a:p>
            <a:pPr lvl="1"/>
            <a:r>
              <a:rPr lang="en-US" sz="2400" dirty="0" smtClean="0"/>
              <a:t>Online </a:t>
            </a:r>
            <a:r>
              <a:rPr lang="en-US" sz="2400" dirty="0" err="1" smtClean="0"/>
              <a:t>commun</a:t>
            </a:r>
            <a:r>
              <a:rPr lang="en-US" sz="2400" dirty="0" smtClean="0"/>
              <a:t>. allows creators to make statements about who they are or how they want to be regarded.</a:t>
            </a:r>
          </a:p>
          <a:p>
            <a:pPr lvl="1"/>
            <a:r>
              <a:rPr lang="en-US" sz="2400" dirty="0" smtClean="0"/>
              <a:t>Designers of “broadcasting” manage identity by </a:t>
            </a:r>
            <a:r>
              <a:rPr lang="en-US" sz="2400" b="1" dirty="0" smtClean="0"/>
              <a:t>including or  excluding information to create an effect</a:t>
            </a:r>
            <a:r>
              <a:rPr lang="en-US" sz="2400" dirty="0" smtClean="0"/>
              <a:t>. (Words, images, sounds)</a:t>
            </a:r>
          </a:p>
          <a:p>
            <a:pPr lvl="1">
              <a:buNone/>
            </a:pPr>
            <a:endParaRPr lang="en-US" sz="2400" dirty="0" smtClean="0"/>
          </a:p>
          <a:p>
            <a:endParaRPr lang="en-US" sz="2800" dirty="0"/>
          </a:p>
        </p:txBody>
      </p:sp>
    </p:spTree>
  </p:cSld>
  <p:clrMapOvr>
    <a:masterClrMapping/>
  </p:clrMapOvr>
  <p:transition>
    <p:sndAc>
      <p:stSnd>
        <p:snd r:embed="rId3" name="click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accent3"/>
          </a:solidFill>
        </p:spPr>
        <p:txBody>
          <a:bodyPr>
            <a:normAutofit/>
          </a:bodyPr>
          <a:lstStyle/>
          <a:p>
            <a:r>
              <a:rPr lang="en-US" sz="3200" dirty="0" smtClean="0">
                <a:ln>
                  <a:solidFill>
                    <a:schemeClr val="tx1"/>
                  </a:solidFill>
                </a:ln>
              </a:rPr>
              <a:t>I.D. Management &amp; Honesty</a:t>
            </a:r>
            <a:endParaRPr lang="en-US" sz="32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>
                <a:ln>
                  <a:solidFill>
                    <a:schemeClr val="tx1"/>
                  </a:solidFill>
                </a:ln>
              </a:rPr>
              <a:t>Managing impressions doesn’t always make you a liar! </a:t>
            </a:r>
          </a:p>
          <a:p>
            <a:r>
              <a:rPr lang="en-US" dirty="0" smtClean="0">
                <a:ln>
                  <a:solidFill>
                    <a:schemeClr val="tx1"/>
                  </a:solidFill>
                </a:ln>
              </a:rPr>
              <a:t>Part of competent communication is knowing </a:t>
            </a:r>
            <a:r>
              <a:rPr lang="en-US" u="sng" dirty="0" smtClean="0">
                <a:ln>
                  <a:solidFill>
                    <a:schemeClr val="tx1"/>
                  </a:solidFill>
                </a:ln>
              </a:rPr>
              <a:t>which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front to reveal in each situation.</a:t>
            </a:r>
          </a:p>
          <a:p>
            <a:r>
              <a:rPr lang="en-US" dirty="0" smtClean="0">
                <a:ln>
                  <a:solidFill>
                    <a:schemeClr val="tx1"/>
                  </a:solidFill>
                </a:ln>
              </a:rPr>
              <a:t>You have a choice about how to act, but </a:t>
            </a:r>
            <a:r>
              <a:rPr lang="en-US" u="sng" dirty="0" smtClean="0">
                <a:ln>
                  <a:solidFill>
                    <a:schemeClr val="tx1"/>
                  </a:solidFill>
                </a:ln>
              </a:rPr>
              <a:t>ethics do enter.</a:t>
            </a:r>
          </a:p>
          <a:p>
            <a:r>
              <a:rPr lang="en-US" u="sng" dirty="0" smtClean="0">
                <a:ln>
                  <a:solidFill>
                    <a:schemeClr val="tx1"/>
                  </a:solidFill>
                </a:ln>
              </a:rPr>
              <a:t>You are revealing part of yourself even if not a complete picture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.   Your and others’ safety and feelings matter.  The intention is considered. Does it aim to hurt or make someone feel foolish?</a:t>
            </a:r>
          </a:p>
          <a:p>
            <a:endParaRPr lang="en-US" u="sng" dirty="0" smtClean="0">
              <a:ln>
                <a:solidFill>
                  <a:schemeClr val="tx1"/>
                </a:solidFill>
              </a:ln>
            </a:endParaRPr>
          </a:p>
          <a:p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</p:spTree>
  </p:cSld>
  <p:clrMapOvr>
    <a:masterClrMapping/>
  </p:clrMapOvr>
  <p:transition>
    <p:sndAc>
      <p:stSnd>
        <p:snd r:embed="rId3" name="click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accent3"/>
          </a:solidFill>
        </p:spPr>
        <p:txBody>
          <a:bodyPr>
            <a:normAutofit/>
          </a:bodyPr>
          <a:lstStyle/>
          <a:p>
            <a:r>
              <a:rPr lang="en-US" sz="3200" dirty="0" smtClean="0"/>
              <a:t>Self-Disclosure in I.D. Management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2600" dirty="0" smtClean="0"/>
              <a:t>SD defined: Personal information, usually not available to another, you honestly &amp; intentionally share in a context which gives it an intimate nature.</a:t>
            </a:r>
          </a:p>
          <a:p>
            <a:pPr lvl="1"/>
            <a:r>
              <a:rPr lang="en-US" sz="2600" b="1" dirty="0" smtClean="0"/>
              <a:t>Honesty</a:t>
            </a:r>
            <a:r>
              <a:rPr lang="en-US" sz="2600" dirty="0" smtClean="0"/>
              <a:t>:  Telling only part of what is true would not be genuine disclosure, and neither is lying</a:t>
            </a:r>
          </a:p>
          <a:p>
            <a:pPr lvl="1"/>
            <a:r>
              <a:rPr lang="en-US" sz="2600" b="1" dirty="0" smtClean="0"/>
              <a:t>Depth</a:t>
            </a:r>
            <a:r>
              <a:rPr lang="en-US" sz="2600" dirty="0" smtClean="0"/>
              <a:t>:  What is deep and personal to one is not always that way to another (age, academic record, income, family problems)</a:t>
            </a:r>
          </a:p>
          <a:p>
            <a:pPr lvl="1"/>
            <a:r>
              <a:rPr lang="en-US" sz="2600" b="1" dirty="0" smtClean="0"/>
              <a:t>Availability of information</a:t>
            </a:r>
            <a:r>
              <a:rPr lang="en-US" sz="2600" dirty="0" smtClean="0"/>
              <a:t>:  Other person is not likely to know it or obtain it from other source.</a:t>
            </a:r>
          </a:p>
          <a:p>
            <a:pPr lvl="1"/>
            <a:r>
              <a:rPr lang="en-US" sz="2600" b="1" dirty="0" smtClean="0"/>
              <a:t>Context of sharing</a:t>
            </a:r>
            <a:r>
              <a:rPr lang="en-US" sz="2600" dirty="0" smtClean="0"/>
              <a:t>:  The setting affects how personal the sharing  is. (online, w/in family, etc.)</a:t>
            </a:r>
          </a:p>
          <a:p>
            <a:pPr lvl="1">
              <a:buNone/>
            </a:pPr>
            <a:r>
              <a:rPr lang="en-US" sz="2600" b="1" dirty="0" smtClean="0">
                <a:latin typeface="Arial"/>
                <a:cs typeface="Arial"/>
              </a:rPr>
              <a:t>◘</a:t>
            </a:r>
            <a:r>
              <a:rPr lang="en-US" sz="2600" b="1" dirty="0" smtClean="0"/>
              <a:t>True self-disclosure is rare!</a:t>
            </a:r>
            <a:endParaRPr lang="en-US" sz="2600" b="1" dirty="0"/>
          </a:p>
        </p:txBody>
      </p:sp>
    </p:spTree>
  </p:cSld>
  <p:clrMapOvr>
    <a:masterClrMapping/>
  </p:clrMapOvr>
  <p:transition>
    <p:sndAc>
      <p:stSnd>
        <p:snd r:embed="rId3" name="click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chemeClr val="accent3"/>
          </a:solidFill>
        </p:spPr>
        <p:txBody>
          <a:bodyPr>
            <a:normAutofit/>
          </a:bodyPr>
          <a:lstStyle/>
          <a:p>
            <a:r>
              <a:rPr lang="en-US" sz="3200" dirty="0" smtClean="0"/>
              <a:t>Self-Disclosure Model: </a:t>
            </a:r>
            <a:r>
              <a:rPr lang="en-US" sz="3200" b="1" dirty="0" smtClean="0"/>
              <a:t>Social Penetration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b="1" u="sng" dirty="0" smtClean="0"/>
              <a:t>Social Penetration Model</a:t>
            </a:r>
            <a:r>
              <a:rPr lang="en-US" sz="2400" u="sng" dirty="0" smtClean="0"/>
              <a:t>: </a:t>
            </a:r>
            <a:r>
              <a:rPr lang="en-US" sz="2400" dirty="0" smtClean="0"/>
              <a:t>(Taylor &amp; Altman, 1987 </a:t>
            </a:r>
            <a:r>
              <a:rPr lang="en-US" sz="2400" b="1" dirty="0" smtClean="0"/>
              <a:t>87-88)</a:t>
            </a:r>
          </a:p>
          <a:p>
            <a:r>
              <a:rPr lang="en-US" sz="2400" u="sng" dirty="0" smtClean="0"/>
              <a:t>Attempts to show </a:t>
            </a:r>
            <a:r>
              <a:rPr lang="en-US" sz="2400" b="1" u="sng" dirty="0" smtClean="0"/>
              <a:t>breadth &amp; depth </a:t>
            </a:r>
            <a:r>
              <a:rPr lang="en-US" sz="2400" u="sng" dirty="0" smtClean="0"/>
              <a:t>of information shared. </a:t>
            </a:r>
          </a:p>
          <a:p>
            <a:pPr lvl="1"/>
            <a:r>
              <a:rPr lang="en-US" sz="2400" dirty="0" smtClean="0"/>
              <a:t>Breadth= The range of  subjects shared is large or small. </a:t>
            </a:r>
          </a:p>
          <a:p>
            <a:pPr lvl="1"/>
            <a:r>
              <a:rPr lang="en-US" sz="2400" dirty="0" smtClean="0"/>
              <a:t>Depth = The information revealed is personal (intimate) or not (casual).  At least one area must have high depth to be considered intimate.</a:t>
            </a:r>
          </a:p>
          <a:p>
            <a:r>
              <a:rPr lang="en-US" sz="2400" b="1" dirty="0" smtClean="0"/>
              <a:t>4 types of information shared:</a:t>
            </a:r>
          </a:p>
          <a:p>
            <a:pPr lvl="1"/>
            <a:r>
              <a:rPr lang="en-US" sz="2400" b="1" dirty="0" err="1" smtClean="0"/>
              <a:t>Cliches</a:t>
            </a:r>
            <a:r>
              <a:rPr lang="en-US" sz="2400" dirty="0" smtClean="0"/>
              <a:t>:  ritualized, stock  responses to social situations-”How are you?” “Fine. How are you?”)</a:t>
            </a:r>
          </a:p>
          <a:p>
            <a:pPr lvl="1"/>
            <a:r>
              <a:rPr lang="en-US" sz="2400" b="1" dirty="0" smtClean="0"/>
              <a:t>Facts:</a:t>
            </a:r>
            <a:r>
              <a:rPr lang="en-US" sz="2400" dirty="0" smtClean="0"/>
              <a:t>  intentional, significant, and not otherwise known truths-”I’m a psyche major .” “ I’m in the police academy.”)</a:t>
            </a:r>
          </a:p>
          <a:p>
            <a:pPr lvl="1"/>
            <a:r>
              <a:rPr lang="en-US" sz="2400" b="1" dirty="0" smtClean="0"/>
              <a:t>Opinions:</a:t>
            </a:r>
            <a:r>
              <a:rPr lang="en-US" sz="2400" dirty="0" smtClean="0"/>
              <a:t>  your personal stand on a subject. ( “I hate first dates.”  “I think that’s silly.”)</a:t>
            </a:r>
          </a:p>
          <a:p>
            <a:pPr lvl="1"/>
            <a:r>
              <a:rPr lang="en-US" sz="2400" b="1" dirty="0" smtClean="0"/>
              <a:t>Feelings:</a:t>
            </a:r>
            <a:r>
              <a:rPr lang="en-US" sz="2400" dirty="0" smtClean="0"/>
              <a:t>  expressing emotional states (“I’m afraid.” “I’m  a bit suspicious.”)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</p:txBody>
      </p:sp>
    </p:spTree>
  </p:cSld>
  <p:clrMapOvr>
    <a:masterClrMapping/>
  </p:clrMapOvr>
  <p:transition>
    <p:sndAc>
      <p:stSnd>
        <p:snd r:embed="rId3" name="click.wav"/>
      </p:stSnd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accent3"/>
          </a:solidFill>
        </p:spPr>
        <p:txBody>
          <a:bodyPr>
            <a:normAutofit/>
          </a:bodyPr>
          <a:lstStyle/>
          <a:p>
            <a:r>
              <a:rPr lang="en-US" sz="2800" dirty="0" smtClean="0"/>
              <a:t>A Self-Disclosure Model</a:t>
            </a:r>
            <a:r>
              <a:rPr lang="en-US" sz="3200" dirty="0" smtClean="0"/>
              <a:t>: </a:t>
            </a:r>
            <a:r>
              <a:rPr lang="en-US" sz="3200" b="1" dirty="0" err="1" smtClean="0"/>
              <a:t>Johari</a:t>
            </a:r>
            <a:r>
              <a:rPr lang="en-US" sz="3200" b="1" dirty="0" smtClean="0"/>
              <a:t> Window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2800" b="1" dirty="0" smtClean="0"/>
              <a:t>The </a:t>
            </a:r>
            <a:r>
              <a:rPr lang="en-US" sz="2800" b="1" dirty="0" err="1" smtClean="0"/>
              <a:t>Johari</a:t>
            </a:r>
            <a:r>
              <a:rPr lang="en-US" sz="2800" b="1" dirty="0" smtClean="0"/>
              <a:t> Window </a:t>
            </a:r>
            <a:r>
              <a:rPr lang="en-US" sz="2800" dirty="0" smtClean="0"/>
              <a:t>is a square, divided into 4 parts: </a:t>
            </a:r>
            <a:r>
              <a:rPr lang="en-US" sz="2800" b="1" dirty="0" smtClean="0"/>
              <a:t>(p.89)</a:t>
            </a:r>
            <a:endParaRPr lang="en-US" sz="2800" dirty="0" smtClean="0"/>
          </a:p>
          <a:p>
            <a:pPr lvl="1"/>
            <a:r>
              <a:rPr lang="en-US" b="1" dirty="0" smtClean="0"/>
              <a:t>Open= t</a:t>
            </a:r>
            <a:r>
              <a:rPr lang="en-US" dirty="0" smtClean="0"/>
              <a:t>hings you &amp; others know about yourself</a:t>
            </a:r>
            <a:r>
              <a:rPr lang="en-US" b="1" dirty="0" smtClean="0"/>
              <a:t>) </a:t>
            </a:r>
          </a:p>
          <a:p>
            <a:pPr lvl="1"/>
            <a:r>
              <a:rPr lang="en-US" b="1" dirty="0" smtClean="0"/>
              <a:t>Blind= </a:t>
            </a:r>
            <a:r>
              <a:rPr lang="en-US" dirty="0" smtClean="0"/>
              <a:t>what you don’t know about yourself  but others do</a:t>
            </a:r>
            <a:endParaRPr lang="en-US" b="1" dirty="0" smtClean="0"/>
          </a:p>
          <a:p>
            <a:pPr lvl="1"/>
            <a:r>
              <a:rPr lang="en-US" b="1" dirty="0" smtClean="0"/>
              <a:t>Hidden</a:t>
            </a:r>
            <a:r>
              <a:rPr lang="en-US" dirty="0" smtClean="0"/>
              <a:t>=  what  you know but won’t reveal to others</a:t>
            </a:r>
          </a:p>
          <a:p>
            <a:pPr lvl="1"/>
            <a:r>
              <a:rPr lang="en-US" b="1" dirty="0" smtClean="0"/>
              <a:t>Unknown=  i</a:t>
            </a:r>
            <a:r>
              <a:rPr lang="en-US" dirty="0" smtClean="0"/>
              <a:t>nformation unknown to both you &amp; others</a:t>
            </a:r>
            <a:endParaRPr lang="en-US" b="1" dirty="0" smtClean="0"/>
          </a:p>
          <a:p>
            <a:pPr lvl="1"/>
            <a:endParaRPr lang="en-US" sz="2400" b="1" dirty="0" smtClean="0"/>
          </a:p>
          <a:p>
            <a:r>
              <a:rPr lang="en-US" sz="2800" dirty="0" smtClean="0"/>
              <a:t>If drawing one relationship at a time, the size of each area can change due to our mood, the topic discussed, &amp; the relationship with the other person.</a:t>
            </a:r>
          </a:p>
          <a:p>
            <a:endParaRPr lang="en-US" sz="2800" dirty="0"/>
          </a:p>
        </p:txBody>
      </p:sp>
    </p:spTree>
  </p:cSld>
  <p:clrMapOvr>
    <a:masterClrMapping/>
  </p:clrMapOvr>
  <p:transition>
    <p:sndAc>
      <p:stSnd>
        <p:snd r:embed="rId3" name="click.wav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accent3"/>
          </a:solidFill>
        </p:spPr>
        <p:txBody>
          <a:bodyPr>
            <a:normAutofit/>
          </a:bodyPr>
          <a:lstStyle/>
          <a:p>
            <a:r>
              <a:rPr lang="en-US" sz="3200" b="1" dirty="0" smtClean="0"/>
              <a:t>Self-Disclosure: Benefits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Benefits:</a:t>
            </a:r>
          </a:p>
          <a:p>
            <a:pPr lvl="1"/>
            <a:r>
              <a:rPr lang="en-US" dirty="0" smtClean="0"/>
              <a:t>Catharsis</a:t>
            </a:r>
          </a:p>
          <a:p>
            <a:pPr lvl="1"/>
            <a:r>
              <a:rPr lang="en-US" dirty="0" smtClean="0"/>
              <a:t>Self-clarification</a:t>
            </a:r>
          </a:p>
          <a:p>
            <a:pPr lvl="1"/>
            <a:r>
              <a:rPr lang="en-US" dirty="0" smtClean="0"/>
              <a:t>Self-validation</a:t>
            </a:r>
          </a:p>
          <a:p>
            <a:pPr lvl="1"/>
            <a:r>
              <a:rPr lang="en-US" dirty="0" smtClean="0"/>
              <a:t>Reciprocity</a:t>
            </a:r>
          </a:p>
          <a:p>
            <a:pPr lvl="1"/>
            <a:r>
              <a:rPr lang="en-US" dirty="0" smtClean="0"/>
              <a:t>Impression formation</a:t>
            </a:r>
          </a:p>
          <a:p>
            <a:pPr lvl="1"/>
            <a:r>
              <a:rPr lang="en-US" dirty="0" smtClean="0"/>
              <a:t>Relationship maintenance &amp; enhancement</a:t>
            </a:r>
          </a:p>
          <a:p>
            <a:pPr lvl="1"/>
            <a:r>
              <a:rPr lang="en-US" dirty="0" smtClean="0"/>
              <a:t>Moral Obligation</a:t>
            </a:r>
          </a:p>
          <a:p>
            <a:pPr lvl="1"/>
            <a:r>
              <a:rPr lang="en-US" dirty="0" smtClean="0"/>
              <a:t>Social Influence</a:t>
            </a:r>
          </a:p>
          <a:p>
            <a:pPr lvl="1"/>
            <a:r>
              <a:rPr lang="en-US" dirty="0" smtClean="0"/>
              <a:t>Self-Defense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ransition>
    <p:sndAc>
      <p:stSnd>
        <p:snd r:embed="rId3" name="click.wav"/>
      </p:stSnd>
    </p:sndAc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chemeClr val="accent3"/>
          </a:solidFill>
        </p:spPr>
        <p:txBody>
          <a:bodyPr>
            <a:normAutofit/>
          </a:bodyPr>
          <a:lstStyle/>
          <a:p>
            <a:r>
              <a:rPr lang="en-US" sz="3200" dirty="0" smtClean="0">
                <a:ln>
                  <a:solidFill>
                    <a:schemeClr val="tx1"/>
                  </a:solidFill>
                </a:ln>
              </a:rPr>
              <a:t>6 Risks of Self-Disclosure</a:t>
            </a:r>
            <a:endParaRPr lang="en-US" sz="32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smtClean="0">
                <a:latin typeface="Arial"/>
                <a:cs typeface="Arial"/>
              </a:rPr>
              <a:t>▪</a:t>
            </a:r>
            <a:r>
              <a:rPr lang="en-US" sz="2500" u="sng" dirty="0" smtClean="0"/>
              <a:t>Rejection</a:t>
            </a:r>
            <a:r>
              <a:rPr lang="en-US" sz="2500" dirty="0" smtClean="0"/>
              <a:t>:  </a:t>
            </a:r>
            <a:r>
              <a:rPr lang="en-US" sz="2400" dirty="0" smtClean="0"/>
              <a:t>fear of disapproval (”I love you.” “Well, I don’t feel that way.”)</a:t>
            </a:r>
          </a:p>
          <a:p>
            <a:pPr>
              <a:buNone/>
            </a:pPr>
            <a:r>
              <a:rPr lang="en-US" sz="2400" dirty="0" smtClean="0">
                <a:latin typeface="Arial"/>
                <a:cs typeface="Arial"/>
              </a:rPr>
              <a:t>▪</a:t>
            </a:r>
            <a:r>
              <a:rPr lang="en-US" sz="2500" u="sng" dirty="0" smtClean="0"/>
              <a:t>Negative Impression</a:t>
            </a:r>
            <a:r>
              <a:rPr lang="en-US" sz="2500" dirty="0" smtClean="0"/>
              <a:t>:  </a:t>
            </a:r>
            <a:r>
              <a:rPr lang="en-US" sz="2400" dirty="0" smtClean="0"/>
              <a:t>not total rejection, but negative evaluation of you (“I usually cheat to get what I want.” “ I don’t believe in cheating!”)</a:t>
            </a:r>
          </a:p>
          <a:p>
            <a:pPr>
              <a:buNone/>
            </a:pPr>
            <a:r>
              <a:rPr lang="en-US" sz="2400" dirty="0" smtClean="0">
                <a:latin typeface="Arial"/>
                <a:cs typeface="Arial"/>
              </a:rPr>
              <a:t>▪</a:t>
            </a:r>
            <a:r>
              <a:rPr lang="en-US" sz="2500" u="sng" dirty="0" smtClean="0"/>
              <a:t>Decrease in relationship satisfaction</a:t>
            </a:r>
            <a:r>
              <a:rPr lang="en-US" sz="2500" dirty="0" smtClean="0"/>
              <a:t>:  </a:t>
            </a:r>
            <a:r>
              <a:rPr lang="en-US" sz="2400" dirty="0" smtClean="0"/>
              <a:t>disclosure can affect others’ opinions of you &amp; decrease  satisfaction from a relationship (“I’d rather not see another Western movie.””But,  I love those!”)</a:t>
            </a:r>
          </a:p>
          <a:p>
            <a:pPr>
              <a:buNone/>
            </a:pPr>
            <a:r>
              <a:rPr lang="en-US" sz="2400" dirty="0" smtClean="0">
                <a:latin typeface="Arial"/>
                <a:cs typeface="Arial"/>
              </a:rPr>
              <a:t>▪</a:t>
            </a:r>
            <a:r>
              <a:rPr lang="en-US" sz="2500" u="sng" dirty="0" smtClean="0"/>
              <a:t>Loss of influence</a:t>
            </a:r>
            <a:r>
              <a:rPr lang="en-US" sz="2500" dirty="0" smtClean="0"/>
              <a:t>:  </a:t>
            </a:r>
            <a:r>
              <a:rPr lang="en-US" sz="2400" dirty="0" smtClean="0"/>
              <a:t>Once you disclose a weakness,  you lose some control over how the other person sees you. (“I have trouble telling the truth.” “I won’t trust you again.”)</a:t>
            </a:r>
          </a:p>
          <a:p>
            <a:pPr>
              <a:buNone/>
            </a:pPr>
            <a:r>
              <a:rPr lang="en-US" sz="2400" dirty="0" smtClean="0">
                <a:latin typeface="Arial"/>
                <a:cs typeface="Arial"/>
              </a:rPr>
              <a:t>▪</a:t>
            </a:r>
            <a:r>
              <a:rPr lang="en-US" sz="2500" u="sng" dirty="0" smtClean="0"/>
              <a:t>Loss of control</a:t>
            </a:r>
            <a:r>
              <a:rPr lang="en-US" sz="2500" dirty="0" smtClean="0"/>
              <a:t>:  </a:t>
            </a:r>
            <a:r>
              <a:rPr lang="en-US" sz="2400" dirty="0" smtClean="0"/>
              <a:t>Disclosed, you lose control of the information.  (“ I went to reform school.” “ I can’t wait to tell someone.”)</a:t>
            </a:r>
          </a:p>
          <a:p>
            <a:pPr>
              <a:buNone/>
            </a:pPr>
            <a:r>
              <a:rPr lang="en-US" sz="2400" dirty="0" smtClean="0">
                <a:latin typeface="Arial"/>
                <a:cs typeface="Arial"/>
              </a:rPr>
              <a:t>▪</a:t>
            </a:r>
            <a:r>
              <a:rPr lang="en-US" sz="2500" u="sng" dirty="0" smtClean="0"/>
              <a:t>Hurting the other person</a:t>
            </a:r>
            <a:r>
              <a:rPr lang="en-US" sz="2500" dirty="0" smtClean="0"/>
              <a:t>: </a:t>
            </a:r>
            <a:r>
              <a:rPr lang="en-US" sz="2400" dirty="0" smtClean="0"/>
              <a:t>If you are </a:t>
            </a:r>
            <a:r>
              <a:rPr lang="en-US" sz="2400" u="sng" dirty="0" smtClean="0"/>
              <a:t>completely</a:t>
            </a:r>
            <a:r>
              <a:rPr lang="en-US" sz="2400" dirty="0" smtClean="0"/>
              <a:t> honest. (“That outfit makes you look fat.”  “Oh, I know I’m just hopeless.”)</a:t>
            </a:r>
            <a:endParaRPr lang="en-US" dirty="0"/>
          </a:p>
        </p:txBody>
      </p:sp>
    </p:spTree>
  </p:cSld>
  <p:clrMapOvr>
    <a:masterClrMapping/>
  </p:clrMapOvr>
  <p:transition>
    <p:sndAc>
      <p:stSnd>
        <p:snd r:embed="rId3" name="click.wav"/>
      </p:stSnd>
    </p:sndAc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chemeClr val="accent3"/>
          </a:solidFill>
        </p:spPr>
        <p:txBody>
          <a:bodyPr>
            <a:normAutofit/>
          </a:bodyPr>
          <a:lstStyle/>
          <a:p>
            <a:r>
              <a:rPr lang="en-US" sz="3200" dirty="0" smtClean="0">
                <a:ln>
                  <a:solidFill>
                    <a:schemeClr val="tx1"/>
                  </a:solidFill>
                </a:ln>
              </a:rPr>
              <a:t>Alternatives to Self-Disclosure</a:t>
            </a:r>
            <a:endParaRPr lang="en-US" sz="32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sz="2400" u="sng" dirty="0" smtClean="0"/>
              <a:t>Sometimes SD is not </a:t>
            </a:r>
            <a:r>
              <a:rPr lang="en-US" sz="2400" u="sng" dirty="0" err="1" smtClean="0"/>
              <a:t>desireable</a:t>
            </a:r>
            <a:r>
              <a:rPr lang="en-US" sz="2400" dirty="0" smtClean="0"/>
              <a:t>: To avoid hurting another or harming the relationship, you can try an alternative</a:t>
            </a:r>
            <a:r>
              <a:rPr lang="en-US" sz="2400" dirty="0" smtClean="0">
                <a:ln>
                  <a:solidFill>
                    <a:schemeClr val="tx1"/>
                  </a:solidFill>
                </a:ln>
              </a:rPr>
              <a:t>.</a:t>
            </a:r>
          </a:p>
          <a:p>
            <a:pPr lvl="1"/>
            <a:r>
              <a:rPr lang="en-US" sz="2500" b="1" dirty="0" smtClean="0"/>
              <a:t>Silence</a:t>
            </a:r>
            <a:r>
              <a:rPr lang="en-US" sz="2400" dirty="0" smtClean="0"/>
              <a:t>-keeping thoughts &amp; feeling to yourself</a:t>
            </a:r>
          </a:p>
          <a:p>
            <a:pPr lvl="1"/>
            <a:r>
              <a:rPr lang="en-US" sz="2500" b="1" dirty="0" smtClean="0"/>
              <a:t>Lying</a:t>
            </a:r>
            <a:r>
              <a:rPr lang="en-US" sz="2500" dirty="0" smtClean="0"/>
              <a:t>-</a:t>
            </a:r>
            <a:r>
              <a:rPr lang="en-US" sz="2400" dirty="0" smtClean="0"/>
              <a:t>deliberately hiding or misrepresenting the truth:  </a:t>
            </a:r>
            <a:r>
              <a:rPr lang="en-US" sz="2400" u="sng" dirty="0" smtClean="0"/>
              <a:t>benevolent</a:t>
            </a:r>
            <a:r>
              <a:rPr lang="en-US" sz="2400" dirty="0" smtClean="0"/>
              <a:t> lie (to avoid hurting someone) </a:t>
            </a:r>
            <a:r>
              <a:rPr lang="en-US" sz="2400" u="sng" dirty="0" smtClean="0"/>
              <a:t>vs. self-serving </a:t>
            </a:r>
            <a:r>
              <a:rPr lang="en-US" sz="2400" dirty="0" smtClean="0"/>
              <a:t>lie (to gain unfair advantage)</a:t>
            </a:r>
          </a:p>
          <a:p>
            <a:pPr lvl="2"/>
            <a:r>
              <a:rPr lang="en-US" dirty="0" smtClean="0"/>
              <a:t>honesty in important matters is usually best to preserve relationships, not every little thing</a:t>
            </a:r>
          </a:p>
          <a:p>
            <a:pPr lvl="1"/>
            <a:r>
              <a:rPr lang="en-US" sz="2500" b="1" dirty="0" smtClean="0"/>
              <a:t>Equivocation</a:t>
            </a:r>
            <a:r>
              <a:rPr lang="en-US" sz="2400" dirty="0" smtClean="0"/>
              <a:t>-using language w/ 2 or more possible meanings (to avoid unpleasant truth) –ugly = “unique” painting! It saves speaker from being </a:t>
            </a:r>
            <a:r>
              <a:rPr lang="en-US" sz="2400" i="1" dirty="0" smtClean="0"/>
              <a:t>caught </a:t>
            </a:r>
            <a:r>
              <a:rPr lang="en-US" sz="2400" dirty="0" smtClean="0"/>
              <a:t>lying, reduces tension, &amp; saves face.</a:t>
            </a:r>
          </a:p>
          <a:p>
            <a:pPr lvl="1"/>
            <a:r>
              <a:rPr lang="en-US" sz="2500" b="1" dirty="0" smtClean="0"/>
              <a:t>Hinting</a:t>
            </a:r>
            <a:r>
              <a:rPr lang="en-US" sz="2400" dirty="0" smtClean="0"/>
              <a:t>-  </a:t>
            </a:r>
            <a:r>
              <a:rPr lang="en-US" sz="2400" u="sng" dirty="0" smtClean="0"/>
              <a:t>more direct </a:t>
            </a:r>
            <a:r>
              <a:rPr lang="en-US" sz="2400" dirty="0" smtClean="0"/>
              <a:t>than equivocating, it seeks to change another’s behavior.  It saves receiver/sender embarrassment.(p100-101 )</a:t>
            </a:r>
          </a:p>
        </p:txBody>
      </p:sp>
    </p:spTree>
  </p:cSld>
  <p:clrMapOvr>
    <a:masterClrMapping/>
  </p:clrMapOvr>
  <p:transition>
    <p:sndAc>
      <p:stSnd>
        <p:snd r:embed="rId3" name="click.wav"/>
      </p:stSnd>
    </p:sndAc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chemeClr val="accent3"/>
          </a:solidFill>
        </p:spPr>
        <p:txBody>
          <a:bodyPr/>
          <a:lstStyle/>
          <a:p>
            <a:r>
              <a:rPr lang="en-US" b="1" dirty="0" smtClean="0"/>
              <a:t>Evasion</a:t>
            </a:r>
            <a:r>
              <a:rPr lang="en-US" dirty="0" smtClean="0"/>
              <a:t> in Self-Disclosure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b="1" dirty="0" smtClean="0"/>
              <a:t>Is it ethical?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/>
              <a:t>Four considerations: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1)  Judge the morality of the motives, not just the 	deception. (</a:t>
            </a:r>
            <a:r>
              <a:rPr lang="en-US" dirty="0" err="1" smtClean="0"/>
              <a:t>Buller</a:t>
            </a:r>
            <a:r>
              <a:rPr lang="en-US" dirty="0" smtClean="0"/>
              <a:t> &amp; </a:t>
            </a:r>
            <a:r>
              <a:rPr lang="en-US" dirty="0" err="1" smtClean="0"/>
              <a:t>Burgoon</a:t>
            </a:r>
            <a:r>
              <a:rPr lang="en-US" dirty="0" smtClean="0"/>
              <a:t>,  1994)</a:t>
            </a:r>
          </a:p>
          <a:p>
            <a:pPr>
              <a:buNone/>
            </a:pPr>
            <a:r>
              <a:rPr lang="en-US" dirty="0" smtClean="0"/>
              <a:t>    2)  Are the effects worth the </a:t>
            </a:r>
            <a:r>
              <a:rPr lang="en-US" dirty="0" err="1" smtClean="0"/>
              <a:t>cxception</a:t>
            </a:r>
            <a:r>
              <a:rPr lang="en-US" dirty="0" smtClean="0"/>
              <a:t>? (Tucker, 	2005)</a:t>
            </a:r>
          </a:p>
          <a:p>
            <a:pPr>
              <a:buNone/>
            </a:pPr>
            <a:r>
              <a:rPr lang="en-US" dirty="0" smtClean="0"/>
              <a:t>	3)  Is it in the best interests of the receiver  &amp; the 	only effective way to behave?</a:t>
            </a:r>
          </a:p>
          <a:p>
            <a:pPr>
              <a:buNone/>
            </a:pPr>
            <a:r>
              <a:rPr lang="en-US" dirty="0" smtClean="0"/>
              <a:t>	4)  How would others respond if they knew your 	real thoughts and feelings?</a:t>
            </a:r>
          </a:p>
          <a:p>
            <a:endParaRPr lang="en-US" dirty="0"/>
          </a:p>
        </p:txBody>
      </p:sp>
    </p:spTree>
  </p:cSld>
  <p:clrMapOvr>
    <a:masterClrMapping/>
  </p:clrMapOvr>
  <p:transition>
    <p:sndAc>
      <p:stSnd>
        <p:snd r:embed="rId3" name="click.wav"/>
      </p:stSnd>
    </p:sndAc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chemeClr val="accent3"/>
          </a:solidFill>
        </p:spPr>
        <p:txBody>
          <a:bodyPr>
            <a:normAutofit/>
          </a:bodyPr>
          <a:lstStyle/>
          <a:p>
            <a:r>
              <a:rPr lang="en-US" sz="3200" b="1" dirty="0" smtClean="0"/>
              <a:t>Self-Disclosure Guidelines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u="sng" dirty="0" smtClean="0"/>
              <a:t>Is the other person important </a:t>
            </a:r>
            <a:r>
              <a:rPr lang="en-US" dirty="0" smtClean="0"/>
              <a:t>to you? </a:t>
            </a:r>
            <a:r>
              <a:rPr lang="en-US" sz="2400" dirty="0" smtClean="0"/>
              <a:t>Do you want a closer relationship?</a:t>
            </a:r>
          </a:p>
          <a:p>
            <a:r>
              <a:rPr lang="en-US" dirty="0" smtClean="0"/>
              <a:t> </a:t>
            </a:r>
            <a:r>
              <a:rPr lang="en-US" u="sng" dirty="0" smtClean="0"/>
              <a:t>Is the risk reasonable? </a:t>
            </a:r>
            <a:r>
              <a:rPr lang="en-US" sz="2400" dirty="0" smtClean="0"/>
              <a:t>Consider  the situation (at work?) and weigh the benefits &amp; risks).</a:t>
            </a:r>
          </a:p>
          <a:p>
            <a:r>
              <a:rPr lang="en-US" u="sng" dirty="0" smtClean="0"/>
              <a:t>Is the self-disclosure appropriate</a:t>
            </a:r>
            <a:r>
              <a:rPr lang="en-US" dirty="0" smtClean="0"/>
              <a:t>? </a:t>
            </a:r>
            <a:r>
              <a:rPr lang="en-US" sz="2400" dirty="0" smtClean="0"/>
              <a:t>For the stage of the relationship, the timing, &amp; the situation </a:t>
            </a:r>
          </a:p>
          <a:p>
            <a:r>
              <a:rPr lang="en-US" dirty="0" smtClean="0"/>
              <a:t>Is the disclosure </a:t>
            </a:r>
            <a:r>
              <a:rPr lang="en-US" u="sng" dirty="0" smtClean="0"/>
              <a:t>relevant to the current situation ? </a:t>
            </a:r>
            <a:r>
              <a:rPr lang="en-US" sz="2400" dirty="0" smtClean="0"/>
              <a:t>The setting should match the level of the disclosure:  highly personal or casual?</a:t>
            </a:r>
          </a:p>
          <a:p>
            <a:r>
              <a:rPr lang="en-US" u="sng" dirty="0" smtClean="0"/>
              <a:t>Is it reciprocated? </a:t>
            </a:r>
            <a:r>
              <a:rPr lang="en-US" sz="2400" dirty="0" smtClean="0"/>
              <a:t>Unbalanced disclosure creates an unbalanced relationship &amp; problems usually result.</a:t>
            </a:r>
          </a:p>
          <a:p>
            <a:r>
              <a:rPr lang="en-US" dirty="0" smtClean="0"/>
              <a:t>Will effect be </a:t>
            </a:r>
            <a:r>
              <a:rPr lang="en-US" u="sng" dirty="0" smtClean="0"/>
              <a:t>constructive?</a:t>
            </a:r>
            <a:r>
              <a:rPr lang="en-US" sz="2400" u="sng" dirty="0" smtClean="0"/>
              <a:t> </a:t>
            </a:r>
            <a:r>
              <a:rPr lang="en-US" sz="2400" dirty="0" smtClean="0"/>
              <a:t>For the listener, your self-esteem, &amp; the relationship</a:t>
            </a:r>
            <a:endParaRPr lang="en-US" dirty="0"/>
          </a:p>
        </p:txBody>
      </p:sp>
    </p:spTree>
  </p:cSld>
  <p:clrMapOvr>
    <a:masterClrMapping/>
  </p:clrMapOvr>
  <p:transition>
    <p:sndAc>
      <p:stSnd>
        <p:snd r:embed="rId3" name="click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  <a:solidFill>
            <a:schemeClr val="accent3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How Self-Concept Develops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dirty="0" smtClean="0"/>
              <a:t>Self-concept develops mostly from social interaction </a:t>
            </a:r>
            <a:r>
              <a:rPr lang="en-US" sz="2600" dirty="0" smtClean="0"/>
              <a:t>(</a:t>
            </a:r>
            <a:r>
              <a:rPr lang="en-US" sz="2600" dirty="0" err="1" smtClean="0"/>
              <a:t>Schmit</a:t>
            </a:r>
            <a:r>
              <a:rPr lang="en-US" sz="2600" dirty="0" smtClean="0"/>
              <a:t>, 2006) </a:t>
            </a:r>
            <a:r>
              <a:rPr lang="en-US" dirty="0" smtClean="0"/>
              <a:t>and 2 theories of this are:</a:t>
            </a:r>
          </a:p>
          <a:p>
            <a:pPr lvl="1"/>
            <a:r>
              <a:rPr lang="en-US" b="1" dirty="0" smtClean="0"/>
              <a:t>Reflected Appraisal: (shaped by others</a:t>
            </a:r>
            <a:r>
              <a:rPr lang="en-US" dirty="0" smtClean="0"/>
              <a:t>) Positive &amp; negative evaluative messages received throughout life impact your feelings &amp; ideas about yourself</a:t>
            </a:r>
          </a:p>
          <a:p>
            <a:pPr lvl="2"/>
            <a:r>
              <a:rPr lang="en-US" dirty="0" smtClean="0"/>
              <a:t>Significant others = persons whose evaluations are very influential: family, special teachers, close friends, those at work, those you respect, romantic partners, etc.</a:t>
            </a:r>
          </a:p>
          <a:p>
            <a:pPr lvl="2"/>
            <a:r>
              <a:rPr lang="en-US" dirty="0" smtClean="0"/>
              <a:t>Their opinions rank high in what you think of yourself.</a:t>
            </a:r>
          </a:p>
          <a:p>
            <a:pPr lvl="1"/>
            <a:r>
              <a:rPr lang="en-US" b="1" dirty="0" smtClean="0"/>
              <a:t>Social Comparison:  You compare </a:t>
            </a:r>
            <a:r>
              <a:rPr lang="en-US" dirty="0" smtClean="0"/>
              <a:t>yourself to others </a:t>
            </a:r>
            <a:r>
              <a:rPr lang="en-US" u="sng" dirty="0" smtClean="0"/>
              <a:t>(reference groups) </a:t>
            </a:r>
            <a:r>
              <a:rPr lang="en-US" dirty="0" smtClean="0"/>
              <a:t>to evaluate your own traits.  </a:t>
            </a:r>
          </a:p>
          <a:p>
            <a:pPr lvl="2"/>
            <a:r>
              <a:rPr lang="en-US" dirty="0" smtClean="0"/>
              <a:t>We </a:t>
            </a:r>
            <a:r>
              <a:rPr lang="en-US" u="sng" dirty="0" smtClean="0"/>
              <a:t>need realistic standards</a:t>
            </a:r>
            <a:r>
              <a:rPr lang="en-US" dirty="0" smtClean="0"/>
              <a:t>,  not supreme idols, or we’ll be unhappy. (Eating disorders, etc.)</a:t>
            </a:r>
          </a:p>
          <a:p>
            <a:pPr lvl="2"/>
            <a:r>
              <a:rPr lang="en-US" dirty="0" smtClean="0"/>
              <a:t>For a realistic self-concept, choose  realistic  comparisons.  </a:t>
            </a:r>
            <a:endParaRPr lang="en-US" dirty="0"/>
          </a:p>
        </p:txBody>
      </p:sp>
    </p:spTree>
  </p:cSld>
  <p:clrMapOvr>
    <a:masterClrMapping/>
  </p:clrMapOvr>
  <p:transition>
    <p:sndAc>
      <p:stSnd>
        <p:snd r:embed="rId3" name="click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chemeClr val="accent3"/>
          </a:solidFill>
        </p:spPr>
        <p:txBody>
          <a:bodyPr>
            <a:normAutofit/>
          </a:bodyPr>
          <a:lstStyle/>
          <a:p>
            <a:r>
              <a:rPr lang="en-US" sz="3200" dirty="0" smtClean="0"/>
              <a:t>Self-Concept (SC):  Characteristics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b="1" u="sng" dirty="0" smtClean="0"/>
              <a:t>Subjective: </a:t>
            </a:r>
            <a:r>
              <a:rPr lang="en-US" dirty="0" smtClean="0"/>
              <a:t>can be unrealistically favorable </a:t>
            </a:r>
            <a:r>
              <a:rPr lang="en-US" sz="2400" dirty="0" smtClean="0"/>
              <a:t>(a boss,    young child</a:t>
            </a:r>
            <a:r>
              <a:rPr lang="en-US" dirty="0" smtClean="0"/>
              <a:t>) or harsh if feeling negative </a:t>
            </a:r>
            <a:r>
              <a:rPr lang="en-US" sz="2000" dirty="0" smtClean="0"/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Sturman</a:t>
            </a:r>
            <a:r>
              <a:rPr lang="en-US" sz="2400" dirty="0" smtClean="0"/>
              <a:t> &amp; </a:t>
            </a:r>
          </a:p>
          <a:p>
            <a:pPr marL="457200" indent="-457200">
              <a:buNone/>
            </a:pPr>
            <a:r>
              <a:rPr lang="en-US" sz="2400" dirty="0" smtClean="0"/>
              <a:t>	 </a:t>
            </a:r>
            <a:r>
              <a:rPr lang="en-US" sz="2400" dirty="0" err="1" smtClean="0"/>
              <a:t>Mongrain</a:t>
            </a:r>
            <a:r>
              <a:rPr lang="en-US" sz="2400" dirty="0" smtClean="0"/>
              <a:t>, 2008)  </a:t>
            </a:r>
            <a:r>
              <a:rPr lang="en-US" sz="2400" u="sng" dirty="0" smtClean="0"/>
              <a:t>We are not good judges of our own communication skills, and this affects how we approach &amp; respond to others.  WHY?</a:t>
            </a:r>
          </a:p>
          <a:p>
            <a:pPr lvl="1"/>
            <a:r>
              <a:rPr lang="en-US" dirty="0" smtClean="0"/>
              <a:t>Obsolete information:  Past failures or successes are out of date.</a:t>
            </a:r>
          </a:p>
          <a:p>
            <a:pPr lvl="1"/>
            <a:r>
              <a:rPr lang="en-US" dirty="0" smtClean="0"/>
              <a:t>Distorted information:  Overly critical or the opposite by sig. others</a:t>
            </a:r>
          </a:p>
          <a:p>
            <a:pPr lvl="1"/>
            <a:r>
              <a:rPr lang="en-US" dirty="0" smtClean="0"/>
              <a:t>Myth of perfection:  Many parents ( or others) expect too much.</a:t>
            </a:r>
          </a:p>
          <a:p>
            <a:pPr lvl="1"/>
            <a:r>
              <a:rPr lang="en-US" dirty="0" smtClean="0"/>
              <a:t>Social expectations:  It isn’t humble to express pride in doing well. We talk about failures, but not strengths.</a:t>
            </a:r>
          </a:p>
          <a:p>
            <a:pPr lvl="1">
              <a:buNone/>
            </a:pPr>
            <a:r>
              <a:rPr lang="en-US" b="1" dirty="0" smtClean="0"/>
              <a:t>  </a:t>
            </a:r>
          </a:p>
        </p:txBody>
      </p:sp>
    </p:spTree>
  </p:cSld>
  <p:clrMapOvr>
    <a:masterClrMapping/>
  </p:clrMapOvr>
  <p:transition>
    <p:sndAc>
      <p:stSnd>
        <p:snd r:embed="rId3" name="click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accent3"/>
          </a:solidFill>
        </p:spPr>
        <p:txBody>
          <a:bodyPr>
            <a:normAutofit/>
          </a:bodyPr>
          <a:lstStyle/>
          <a:p>
            <a:r>
              <a:rPr lang="en-US" sz="3200" b="1" dirty="0" smtClean="0"/>
              <a:t>Self-Concept Traits-cont.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r>
              <a:rPr lang="en-US" dirty="0" smtClean="0"/>
              <a:t>2.  </a:t>
            </a:r>
            <a:r>
              <a:rPr lang="en-US" b="1" u="sng" dirty="0" smtClean="0"/>
              <a:t>Flexible:</a:t>
            </a:r>
            <a:r>
              <a:rPr lang="en-US" dirty="0" smtClean="0"/>
              <a:t>  We change constantly, &amp; the self-   concept must adapt to stay realistic. </a:t>
            </a:r>
          </a:p>
          <a:p>
            <a:pPr lvl="1"/>
            <a:r>
              <a:rPr lang="en-US" sz="2600" dirty="0" smtClean="0"/>
              <a:t>By 30, SC doesn’t change  </a:t>
            </a:r>
            <a:r>
              <a:rPr lang="en-US" sz="2600" u="sng" dirty="0" smtClean="0"/>
              <a:t>radically</a:t>
            </a:r>
            <a:r>
              <a:rPr lang="en-US" sz="2600" dirty="0" smtClean="0"/>
              <a:t> w/o conscious effort. </a:t>
            </a:r>
          </a:p>
          <a:p>
            <a:pPr lvl="1"/>
            <a:r>
              <a:rPr lang="en-US" sz="2600" dirty="0" smtClean="0"/>
              <a:t>In important ways, you still change - physically, emotionally, intellectually, &amp; spiritually (p.72).</a:t>
            </a:r>
          </a:p>
          <a:p>
            <a:pPr>
              <a:buNone/>
            </a:pPr>
            <a:r>
              <a:rPr lang="en-US" dirty="0" smtClean="0"/>
              <a:t>3.  </a:t>
            </a:r>
            <a:r>
              <a:rPr lang="en-US" b="1" u="sng" dirty="0" smtClean="0"/>
              <a:t>Resists Change</a:t>
            </a:r>
            <a:r>
              <a:rPr lang="en-US" dirty="0" smtClean="0"/>
              <a:t>: We resist revising our SC. </a:t>
            </a:r>
          </a:p>
          <a:p>
            <a:pPr lvl="1"/>
            <a:r>
              <a:rPr lang="en-US" b="1" u="sng" dirty="0" smtClean="0"/>
              <a:t>Cognitive conservatism</a:t>
            </a:r>
            <a:r>
              <a:rPr lang="en-US" b="1" dirty="0" smtClean="0"/>
              <a:t>: </a:t>
            </a:r>
            <a:r>
              <a:rPr lang="en-US" dirty="0" smtClean="0"/>
              <a:t>We tend to seek information confirming our existing self-concept.</a:t>
            </a:r>
          </a:p>
          <a:p>
            <a:pPr lvl="1"/>
            <a:r>
              <a:rPr lang="en-US" dirty="0" smtClean="0"/>
              <a:t>This is true if more favorable (can become your own worst enemy) or less favorable (don’t want to believe 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sndAc>
      <p:stSnd>
        <p:snd r:embed="rId3" name="click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accent3"/>
          </a:solidFill>
        </p:spPr>
        <p:txBody>
          <a:bodyPr>
            <a:normAutofit/>
          </a:bodyPr>
          <a:lstStyle/>
          <a:p>
            <a:r>
              <a:rPr lang="en-US" sz="3200" dirty="0" smtClean="0"/>
              <a:t>SC:  Self-Fulfilling Prophesy &amp; Communication                    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2500"/>
          </a:bodyPr>
          <a:lstStyle/>
          <a:p>
            <a:r>
              <a:rPr lang="en-US" b="1" dirty="0" smtClean="0"/>
              <a:t>Defined</a:t>
            </a:r>
            <a:r>
              <a:rPr lang="en-US" dirty="0" smtClean="0"/>
              <a:t>: </a:t>
            </a:r>
            <a:r>
              <a:rPr lang="en-US" u="sng" dirty="0" smtClean="0"/>
              <a:t>A self-fulfilling prophesy  </a:t>
            </a:r>
            <a:r>
              <a:rPr lang="en-US" dirty="0" smtClean="0"/>
              <a:t>occurs when an outcome is more likely when it’s based on previous expectations of the event. </a:t>
            </a:r>
          </a:p>
          <a:p>
            <a:r>
              <a:rPr lang="en-US" dirty="0" smtClean="0"/>
              <a:t>YOU are responsible for making predictions come true.</a:t>
            </a:r>
          </a:p>
          <a:p>
            <a:r>
              <a:rPr lang="en-US" b="1" dirty="0" smtClean="0"/>
              <a:t>4 stages</a:t>
            </a:r>
            <a:r>
              <a:rPr lang="en-US" dirty="0" smtClean="0"/>
              <a:t>: 1) Having an expectation 2) Behaving as expected  3) Getting the expected outcome  4)   Rein-forcing the original expectation (“See?  I knew it.”)</a:t>
            </a:r>
          </a:p>
          <a:p>
            <a:r>
              <a:rPr lang="en-US" b="1" dirty="0" smtClean="0"/>
              <a:t>2 types </a:t>
            </a:r>
            <a:r>
              <a:rPr lang="en-US" dirty="0" smtClean="0"/>
              <a:t>of self-imposed prophesies: </a:t>
            </a:r>
          </a:p>
          <a:p>
            <a:pPr lvl="1"/>
            <a:r>
              <a:rPr lang="en-US" dirty="0" smtClean="0"/>
              <a:t>When expectations influence your behavior (“No use to study.   I’ll just flunk anyway.”)</a:t>
            </a:r>
          </a:p>
          <a:p>
            <a:pPr lvl="1"/>
            <a:r>
              <a:rPr lang="en-US" dirty="0" smtClean="0"/>
              <a:t>When observer’s communication of expectations influences an outcome (“smart” students study p.75)</a:t>
            </a:r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>
    <p:sndAc>
      <p:stSnd>
        <p:snd r:embed="rId3" name="click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accent3"/>
          </a:solidFill>
        </p:spPr>
        <p:txBody>
          <a:bodyPr>
            <a:normAutofit/>
          </a:bodyPr>
          <a:lstStyle/>
          <a:p>
            <a:r>
              <a:rPr lang="en-US" sz="3200" b="1" dirty="0" smtClean="0"/>
              <a:t>Changing Your Self-Concept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endParaRPr lang="en-US" dirty="0" smtClean="0"/>
          </a:p>
          <a:p>
            <a:r>
              <a:rPr lang="en-US" u="sng" dirty="0" smtClean="0"/>
              <a:t>You can change your self-concept &amp; self-esteem, resulting in changing your communication,</a:t>
            </a:r>
            <a:r>
              <a:rPr lang="en-US" dirty="0" smtClean="0"/>
              <a:t>  IF YOU CHOOSE TO DO IT.</a:t>
            </a:r>
          </a:p>
          <a:p>
            <a:r>
              <a:rPr lang="en-US" dirty="0" smtClean="0"/>
              <a:t>Four  things are needed:</a:t>
            </a:r>
          </a:p>
          <a:p>
            <a:pPr lvl="1"/>
            <a:r>
              <a:rPr lang="en-US" sz="3000" dirty="0" smtClean="0"/>
              <a:t>Realistic Expectations:  judge in terms of own growth</a:t>
            </a:r>
          </a:p>
          <a:p>
            <a:pPr lvl="1"/>
            <a:r>
              <a:rPr lang="en-US" sz="3000" dirty="0" smtClean="0"/>
              <a:t>Realistic Perception of Self:  strengths &amp; weaknesses</a:t>
            </a:r>
          </a:p>
          <a:p>
            <a:pPr lvl="1"/>
            <a:r>
              <a:rPr lang="en-US" sz="3000" dirty="0" smtClean="0"/>
              <a:t>The Will to Change:  to do the needed work</a:t>
            </a:r>
          </a:p>
          <a:p>
            <a:pPr lvl="1"/>
            <a:r>
              <a:rPr lang="en-US" sz="3000" dirty="0" smtClean="0"/>
              <a:t>The Skill to Change:  seek advice &amp; observe models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ransition>
    <p:sndAc>
      <p:stSnd>
        <p:snd r:embed="rId3" name="click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accent3"/>
          </a:solidFill>
        </p:spPr>
        <p:txBody>
          <a:bodyPr>
            <a:normAutofit/>
          </a:bodyPr>
          <a:lstStyle/>
          <a:p>
            <a:r>
              <a:rPr lang="en-US" sz="3600" dirty="0" smtClean="0"/>
              <a:t>Presenting the Self:  Identity Management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>
                <a:ln>
                  <a:solidFill>
                    <a:schemeClr val="tx1"/>
                  </a:solidFill>
                </a:ln>
              </a:rPr>
              <a:t>Public &amp; Private Selves:  We can act differently in public 	than in private. </a:t>
            </a:r>
          </a:p>
          <a:p>
            <a:pPr>
              <a:buNone/>
            </a:pPr>
            <a:r>
              <a:rPr lang="en-US" dirty="0" smtClean="0">
                <a:ln>
                  <a:solidFill>
                    <a:schemeClr val="tx1"/>
                  </a:solidFill>
                </a:ln>
              </a:rPr>
              <a:t>Perceived Self=the person you believe you are in honest, 	private examination, accurate or not</a:t>
            </a:r>
          </a:p>
          <a:p>
            <a:pPr>
              <a:buNone/>
            </a:pPr>
            <a:r>
              <a:rPr lang="en-US" dirty="0" smtClean="0">
                <a:ln>
                  <a:solidFill>
                    <a:schemeClr val="tx1"/>
                  </a:solidFill>
                </a:ln>
              </a:rPr>
              <a:t>Presenting Self= a public image we want to present to 	others, usually socially approved</a:t>
            </a:r>
          </a:p>
          <a:p>
            <a:r>
              <a:rPr lang="en-US" u="sng" dirty="0" smtClean="0">
                <a:ln>
                  <a:solidFill>
                    <a:schemeClr val="tx1"/>
                  </a:solidFill>
                </a:ln>
              </a:rPr>
              <a:t>Face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=a socially-approved identity we try to preserve 	(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Goffman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, 1971) </a:t>
            </a:r>
          </a:p>
          <a:p>
            <a:r>
              <a:rPr lang="en-US" u="sng" dirty="0" err="1" smtClean="0">
                <a:ln>
                  <a:solidFill>
                    <a:schemeClr val="tx1"/>
                  </a:solidFill>
                </a:ln>
              </a:rPr>
              <a:t>Facework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= verbal &amp; nonverbal actions used to maintain 	your or others’ presenting image(s)</a:t>
            </a:r>
          </a:p>
          <a:p>
            <a:r>
              <a:rPr lang="en-US" u="sng" dirty="0" smtClean="0">
                <a:ln>
                  <a:solidFill>
                    <a:schemeClr val="tx1"/>
                  </a:solidFill>
                </a:ln>
              </a:rPr>
              <a:t>Front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(in front of others) </a:t>
            </a:r>
            <a:r>
              <a:rPr lang="en-US" u="sng" dirty="0" smtClean="0">
                <a:ln>
                  <a:solidFill>
                    <a:schemeClr val="tx1"/>
                  </a:solidFill>
                </a:ln>
              </a:rPr>
              <a:t>&amp; backstage 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(alone) </a:t>
            </a:r>
            <a:r>
              <a:rPr lang="en-US" u="sng" dirty="0" smtClean="0">
                <a:ln>
                  <a:solidFill>
                    <a:schemeClr val="tx1"/>
                  </a:solidFill>
                </a:ln>
              </a:rPr>
              <a:t>behavior</a:t>
            </a:r>
          </a:p>
        </p:txBody>
      </p:sp>
    </p:spTree>
  </p:cSld>
  <p:clrMapOvr>
    <a:masterClrMapping/>
  </p:clrMapOvr>
  <p:transition>
    <p:sndAc>
      <p:stSnd>
        <p:snd r:embed="rId3" name="click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chemeClr val="accent3"/>
          </a:solidFill>
        </p:spPr>
        <p:txBody>
          <a:bodyPr>
            <a:normAutofit/>
          </a:bodyPr>
          <a:lstStyle/>
          <a:p>
            <a:r>
              <a:rPr lang="en-US" sz="3200" dirty="0" smtClean="0"/>
              <a:t>Traits of Identity Management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62500" lnSpcReduction="20000"/>
          </a:bodyPr>
          <a:lstStyle/>
          <a:p>
            <a:r>
              <a:rPr lang="en-US" sz="4000" b="1" dirty="0" smtClean="0"/>
              <a:t>We </a:t>
            </a:r>
            <a:r>
              <a:rPr lang="en-US" sz="4000" b="1" u="sng" dirty="0" smtClean="0"/>
              <a:t>construct many identities</a:t>
            </a:r>
            <a:r>
              <a:rPr lang="en-US" sz="4000" dirty="0" smtClean="0"/>
              <a:t>. (Communication Competency)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4000" b="1" dirty="0" smtClean="0"/>
              <a:t>Identity Management is </a:t>
            </a:r>
            <a:r>
              <a:rPr lang="en-US" sz="4000" b="1" u="sng" dirty="0" smtClean="0"/>
              <a:t>collaborative</a:t>
            </a:r>
            <a:r>
              <a:rPr lang="en-US" sz="4000" u="sng" dirty="0" smtClean="0"/>
              <a:t>.</a:t>
            </a:r>
            <a:r>
              <a:rPr lang="en-US" sz="4000" dirty="0" smtClean="0"/>
              <a:t> (We respond to each other.)</a:t>
            </a:r>
          </a:p>
          <a:p>
            <a:r>
              <a:rPr lang="en-US" sz="4000" b="1" dirty="0" smtClean="0"/>
              <a:t>It can be </a:t>
            </a:r>
            <a:r>
              <a:rPr lang="en-US" sz="4000" b="1" u="sng" dirty="0" smtClean="0"/>
              <a:t>Deliberate or Unconscious</a:t>
            </a:r>
            <a:r>
              <a:rPr lang="en-US" sz="4000" dirty="0" smtClean="0"/>
              <a:t>.</a:t>
            </a:r>
          </a:p>
          <a:p>
            <a:pPr lvl="1"/>
            <a:r>
              <a:rPr lang="en-US" sz="4000" dirty="0" smtClean="0"/>
              <a:t>We act differently when others see &amp; judge, &amp; behavior sends messages, but we can act unconsciously when “face” is threatened.  (Babies do it unconsciously.)</a:t>
            </a:r>
          </a:p>
          <a:p>
            <a:r>
              <a:rPr lang="en-US" sz="4000" b="1" dirty="0" smtClean="0"/>
              <a:t>We differ in </a:t>
            </a:r>
            <a:r>
              <a:rPr lang="en-US" sz="4000" b="1" i="1" u="sng" dirty="0" smtClean="0"/>
              <a:t>degree of Identity Management.</a:t>
            </a:r>
          </a:p>
          <a:p>
            <a:pPr lvl="1"/>
            <a:r>
              <a:rPr lang="en-US" sz="4000" u="sng" dirty="0" smtClean="0"/>
              <a:t>High self-monitors=more aware of Id. M. behavior than others. </a:t>
            </a:r>
          </a:p>
          <a:p>
            <a:pPr lvl="1"/>
            <a:r>
              <a:rPr lang="en-US" sz="4000" u="sng" dirty="0" smtClean="0"/>
              <a:t>Good “people readers” adjust behavior to get desired reaction</a:t>
            </a:r>
            <a:r>
              <a:rPr lang="en-US" sz="4000" dirty="0" smtClean="0"/>
              <a:t>.</a:t>
            </a:r>
          </a:p>
          <a:p>
            <a:pPr lvl="2"/>
            <a:r>
              <a:rPr lang="en-US" sz="4000" dirty="0" smtClean="0"/>
              <a:t>They may not enjoy/experience events as much due to always analyzing/monitoring.</a:t>
            </a:r>
          </a:p>
          <a:p>
            <a:pPr lvl="2"/>
            <a:r>
              <a:rPr lang="en-US" sz="4000" dirty="0" smtClean="0"/>
              <a:t>It my be hard to tell how  a high self-monitor really feels.</a:t>
            </a:r>
          </a:p>
          <a:p>
            <a:pPr lvl="2"/>
            <a:r>
              <a:rPr lang="en-US" sz="4000" dirty="0" smtClean="0"/>
              <a:t>Even high monitors may not know exactly how they feel.</a:t>
            </a:r>
          </a:p>
          <a:p>
            <a:pPr lvl="2"/>
            <a:r>
              <a:rPr lang="en-US" sz="4000" dirty="0" smtClean="0"/>
              <a:t>Neither extreme </a:t>
            </a:r>
            <a:r>
              <a:rPr lang="en-US" sz="4000" dirty="0" err="1" smtClean="0"/>
              <a:t>ly</a:t>
            </a:r>
            <a:r>
              <a:rPr lang="en-US" sz="4000" dirty="0" smtClean="0"/>
              <a:t> high nor low monitoring is ideal.  </a:t>
            </a:r>
          </a:p>
          <a:p>
            <a:pPr lvl="3"/>
            <a:r>
              <a:rPr lang="en-US" sz="4000" dirty="0" smtClean="0"/>
              <a:t>FLEXIBILITY  is key in successful relationships.</a:t>
            </a:r>
          </a:p>
          <a:p>
            <a:pPr lvl="1"/>
            <a:endParaRPr lang="en-US" sz="2400" dirty="0"/>
          </a:p>
        </p:txBody>
      </p:sp>
    </p:spTree>
  </p:cSld>
  <p:clrMapOvr>
    <a:masterClrMapping/>
  </p:clrMapOvr>
  <p:transition>
    <p:sndAc>
      <p:stSnd>
        <p:snd r:embed="rId3" name="click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chemeClr val="accent3"/>
          </a:solidFill>
        </p:spPr>
        <p:txBody>
          <a:bodyPr>
            <a:noAutofit/>
          </a:bodyPr>
          <a:lstStyle/>
          <a:p>
            <a:r>
              <a:rPr lang="en-US" sz="3200" dirty="0" smtClean="0"/>
              <a:t>Why Manage Impressions?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To follow social rules in a variety of settings</a:t>
            </a:r>
          </a:p>
          <a:p>
            <a:r>
              <a:rPr lang="en-US" u="sng" dirty="0" smtClean="0"/>
              <a:t>To keep a job</a:t>
            </a:r>
            <a:r>
              <a:rPr lang="en-US" dirty="0" smtClean="0"/>
              <a:t>, present a certain face despite feelings (act required way or risk being fired)</a:t>
            </a:r>
          </a:p>
          <a:p>
            <a:r>
              <a:rPr lang="en-US" u="sng" dirty="0" smtClean="0"/>
              <a:t>To accomplish personal goals</a:t>
            </a:r>
            <a:r>
              <a:rPr lang="en-US" dirty="0" smtClean="0"/>
              <a:t>, present a face that helps you get what you want (in court, etc.)</a:t>
            </a:r>
          </a:p>
          <a:p>
            <a:r>
              <a:rPr lang="en-US" u="sng" dirty="0" smtClean="0"/>
              <a:t>To achieve relational goals</a:t>
            </a:r>
            <a:r>
              <a:rPr lang="en-US" dirty="0" smtClean="0"/>
              <a:t>  (meeting new person, first date, etc. )</a:t>
            </a:r>
          </a:p>
          <a:p>
            <a:r>
              <a:rPr lang="en-US" dirty="0" smtClean="0"/>
              <a:t>We all decide which face to present in each situation!</a:t>
            </a:r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sndAc>
      <p:stSnd>
        <p:snd r:embed="rId3" name="click.wav"/>
      </p:stSnd>
    </p:sndAc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620</TotalTime>
  <Words>1776</Words>
  <Application>Microsoft Office PowerPoint</Application>
  <PresentationFormat>On-screen Show (4:3)</PresentationFormat>
  <Paragraphs>167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CH. 3  Communication &amp; Self-Concept</vt:lpstr>
      <vt:lpstr>How Self-Concept Develops</vt:lpstr>
      <vt:lpstr>Self-Concept (SC):  Characteristics</vt:lpstr>
      <vt:lpstr>Self-Concept Traits-cont.</vt:lpstr>
      <vt:lpstr>SC:  Self-Fulfilling Prophesy &amp; Communication                     </vt:lpstr>
      <vt:lpstr>Changing Your Self-Concept</vt:lpstr>
      <vt:lpstr>Presenting the Self:  Identity Management</vt:lpstr>
      <vt:lpstr>Traits of Identity Management</vt:lpstr>
      <vt:lpstr>Why Manage Impressions?</vt:lpstr>
      <vt:lpstr>How to Manage ID Impressions?</vt:lpstr>
      <vt:lpstr>I.D. Management &amp; Honesty</vt:lpstr>
      <vt:lpstr>Self-Disclosure in I.D. Management</vt:lpstr>
      <vt:lpstr>Self-Disclosure Model: Social Penetration</vt:lpstr>
      <vt:lpstr>A Self-Disclosure Model: Johari Window</vt:lpstr>
      <vt:lpstr>Self-Disclosure: Benefits </vt:lpstr>
      <vt:lpstr>6 Risks of Self-Disclosure</vt:lpstr>
      <vt:lpstr>Alternatives to Self-Disclosure</vt:lpstr>
      <vt:lpstr>Evasion in Self-Disclosure</vt:lpstr>
      <vt:lpstr>Self-Disclosure Guidelines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 &amp; Self-Concept</dc:title>
  <dc:creator>Dorothy Ray</dc:creator>
  <cp:lastModifiedBy>Dorothy Ray</cp:lastModifiedBy>
  <cp:revision>89</cp:revision>
  <dcterms:created xsi:type="dcterms:W3CDTF">2010-03-31T19:01:16Z</dcterms:created>
  <dcterms:modified xsi:type="dcterms:W3CDTF">2011-10-24T22:29:19Z</dcterms:modified>
</cp:coreProperties>
</file>