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4" r:id="rId8"/>
    <p:sldId id="265" r:id="rId9"/>
    <p:sldId id="266" r:id="rId10"/>
    <p:sldId id="268" r:id="rId11"/>
    <p:sldId id="269" r:id="rId12"/>
    <p:sldId id="267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19F9-188F-4EC6-93BD-27CD25237D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4A2-4960-4FEA-B09F-D5D454903D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19F9-188F-4EC6-93BD-27CD25237D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4A2-4960-4FEA-B09F-D5D454903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19F9-188F-4EC6-93BD-27CD25237D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4A2-4960-4FEA-B09F-D5D454903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19F9-188F-4EC6-93BD-27CD25237D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4A2-4960-4FEA-B09F-D5D454903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19F9-188F-4EC6-93BD-27CD25237D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4A2-4960-4FEA-B09F-D5D454903D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19F9-188F-4EC6-93BD-27CD25237D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4A2-4960-4FEA-B09F-D5D454903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19F9-188F-4EC6-93BD-27CD25237D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4A2-4960-4FEA-B09F-D5D454903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19F9-188F-4EC6-93BD-27CD25237D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4A2-4960-4FEA-B09F-D5D454903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19F9-188F-4EC6-93BD-27CD25237D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4A2-4960-4FEA-B09F-D5D454903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19F9-188F-4EC6-93BD-27CD25237D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4A2-4960-4FEA-B09F-D5D454903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19F9-188F-4EC6-93BD-27CD25237D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2A14A2-4960-4FEA-B09F-D5D454903D9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EA19F9-188F-4EC6-93BD-27CD25237D66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2A14A2-4960-4FEA-B09F-D5D454903D9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6 Nonverbal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Communication w/o Words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02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NV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Face &amp; Eyes: </a:t>
            </a:r>
            <a:r>
              <a:rPr lang="en-US" sz="2400" dirty="0" smtClean="0"/>
              <a:t>hard to accurately read due to # of possibilities for parts of face &amp; eyes</a:t>
            </a:r>
          </a:p>
          <a:p>
            <a:pPr marL="0" indent="0">
              <a:buNone/>
            </a:pPr>
            <a:r>
              <a:rPr lang="en-US" sz="2400" dirty="0" smtClean="0"/>
              <a:t>     -the face is the primary source of communicative information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… next to speech (</a:t>
            </a:r>
            <a:r>
              <a:rPr lang="en-US" sz="2400" dirty="0"/>
              <a:t>Knapp &amp; Hall)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Oculesis</a:t>
            </a:r>
            <a:r>
              <a:rPr lang="en-US" sz="2400" dirty="0" smtClean="0"/>
              <a:t>=how the eyes communicate; eye contact may or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may not reflect liking; many phrases about </a:t>
            </a:r>
            <a:r>
              <a:rPr lang="en-US" sz="2400" dirty="0" smtClean="0"/>
              <a:t>eyes in English</a:t>
            </a:r>
            <a:endParaRPr lang="en-US" sz="2400" dirty="0" smtClean="0"/>
          </a:p>
          <a:p>
            <a:r>
              <a:rPr lang="en-US" dirty="0" smtClean="0"/>
              <a:t>Posture: </a:t>
            </a:r>
            <a:r>
              <a:rPr lang="en-US" sz="2400" dirty="0" smtClean="0"/>
              <a:t>deep links between posture &amp; communication phrases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smtClean="0"/>
              <a:t>    (laid back, hunched over, straight laced, </a:t>
            </a:r>
            <a:r>
              <a:rPr lang="en-US" sz="2400" dirty="0" err="1" smtClean="0"/>
              <a:t>ect</a:t>
            </a:r>
            <a:r>
              <a:rPr lang="en-US" sz="2400" dirty="0" smtClean="0"/>
              <a:t>. 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</a:t>
            </a:r>
            <a:r>
              <a:rPr lang="en-US" sz="2400" dirty="0" smtClean="0"/>
              <a:t>we </a:t>
            </a:r>
            <a:r>
              <a:rPr lang="en-US" sz="2400" dirty="0" smtClean="0"/>
              <a:t>are aware of posture even if unconsciously: look for</a:t>
            </a:r>
          </a:p>
          <a:p>
            <a:pPr marL="0" indent="0">
              <a:buNone/>
            </a:pPr>
            <a:r>
              <a:rPr lang="en-US" sz="2400" dirty="0" smtClean="0"/>
              <a:t>      subtle, small changes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-but expansive poses can be signs of power &amp; status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-can affect how we feel about ourselves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0535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NV Gestures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Even those blind since birth can use fundamental gestures </a:t>
            </a:r>
          </a:p>
          <a:p>
            <a:r>
              <a:rPr lang="en-US" sz="2400" dirty="0" smtClean="0"/>
              <a:t>Gestures can be intentional or unconscious</a:t>
            </a:r>
          </a:p>
          <a:p>
            <a:r>
              <a:rPr lang="en-US" sz="2400" dirty="0" smtClean="0"/>
              <a:t>Fidgeting= a group of unconscious gestures</a:t>
            </a:r>
          </a:p>
          <a:p>
            <a:r>
              <a:rPr lang="en-US" sz="2400" dirty="0" smtClean="0"/>
              <a:t>Manipulators=1 body part touches or manipulates another 1 </a:t>
            </a:r>
          </a:p>
          <a:p>
            <a:pPr lvl="1"/>
            <a:r>
              <a:rPr lang="en-US" sz="2000" dirty="0" smtClean="0"/>
              <a:t>Social rules discourage in public, be people do it w/out knowing it.</a:t>
            </a:r>
          </a:p>
          <a:p>
            <a:r>
              <a:rPr lang="en-US" sz="2400" dirty="0" smtClean="0"/>
              <a:t>We can use more gestures when relaxed, but often fidgeting signals discomfort.</a:t>
            </a:r>
          </a:p>
          <a:p>
            <a:r>
              <a:rPr lang="en-US" sz="2400" dirty="0" smtClean="0"/>
              <a:t>People with power or in positions of control use more gestures.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It could be that more gestures= more persuasive.</a:t>
            </a:r>
          </a:p>
          <a:p>
            <a:pPr marL="0" indent="0">
              <a:buNone/>
            </a:pPr>
            <a:r>
              <a:rPr lang="en-US" sz="2400" dirty="0" smtClean="0"/>
              <a:t>REACTIONS to: wide range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000" dirty="0" smtClean="0"/>
              <a:t>-must see in context b/c in 1 cooperative social setting=okay, but may seem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aggressive/dominating in competing setting</a:t>
            </a:r>
          </a:p>
          <a:p>
            <a:pPr marL="0" indent="0">
              <a:buNone/>
            </a:pPr>
            <a:r>
              <a:rPr lang="en-US" sz="2000" dirty="0" smtClean="0"/>
              <a:t>** Insincere gestures will probably backfire!  Recognize ones to use &amp; consider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how they reflect what you are feeling.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1462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NVC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r>
              <a:rPr lang="en-US" dirty="0" smtClean="0"/>
              <a:t>TOUCH: Haptics-the study of touching</a:t>
            </a:r>
          </a:p>
          <a:p>
            <a:pPr lvl="1"/>
            <a:r>
              <a:rPr lang="en-US" sz="2400" dirty="0" smtClean="0"/>
              <a:t>Has value for infants: premature=improved </a:t>
            </a:r>
            <a:r>
              <a:rPr lang="en-US" sz="2400" dirty="0" smtClean="0"/>
              <a:t>their development</a:t>
            </a:r>
            <a:r>
              <a:rPr lang="en-US" sz="2400" dirty="0" smtClean="0"/>
              <a:t>; even 10 years later, still evidence of increased bonds</a:t>
            </a:r>
          </a:p>
          <a:p>
            <a:pPr lvl="1"/>
            <a:r>
              <a:rPr lang="en-US" sz="2400" dirty="0" smtClean="0"/>
              <a:t>Increases compliance for requests</a:t>
            </a:r>
          </a:p>
          <a:p>
            <a:pPr lvl="1"/>
            <a:r>
              <a:rPr lang="en-US" sz="2400" dirty="0" smtClean="0"/>
              <a:t>A server’s gestures have on-the job utility: larger tips, more alcohol ordered, more ordering of suggested meal</a:t>
            </a:r>
          </a:p>
          <a:p>
            <a:pPr lvl="1"/>
            <a:r>
              <a:rPr lang="en-US" sz="2400" dirty="0" smtClean="0"/>
              <a:t>In U.S., touching seems more appropriate for females</a:t>
            </a:r>
          </a:p>
          <a:p>
            <a:pPr lvl="1"/>
            <a:r>
              <a:rPr lang="en-US" sz="2400" dirty="0" smtClean="0"/>
              <a:t>% of touch aligns with openness of expressing intimate feelings, active interpretation style, &amp; relationships.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1853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82000" cy="5897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Paralanguage= </a:t>
            </a:r>
            <a:r>
              <a:rPr lang="en-US" sz="2400" dirty="0" smtClean="0"/>
              <a:t>how a message is spoken; cues have strong impact on listeners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- rate, pronunciation, pitch, tone, volume, emphasis, &amp; pauses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/>
              <a:t> </a:t>
            </a:r>
            <a:r>
              <a:rPr lang="en-US" sz="2400" dirty="0" smtClean="0"/>
              <a:t>        </a:t>
            </a:r>
            <a:r>
              <a:rPr lang="en-US" sz="2400" dirty="0" smtClean="0"/>
              <a:t># </a:t>
            </a:r>
            <a:r>
              <a:rPr lang="en-US" sz="2400" dirty="0" smtClean="0"/>
              <a:t>and types of pauses- avoid unintentional but vocalized = 	disfluencies; can harm b/c people may judge negatively</a:t>
            </a:r>
          </a:p>
          <a:p>
            <a:pPr marL="0" indent="0">
              <a:buNone/>
            </a:pPr>
            <a:r>
              <a:rPr lang="en-US" sz="2400" dirty="0" smtClean="0"/>
              <a:t>	-In kids, “accent trumps race.”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-We pay more attention to paralanguage than content if asked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to determine speaker’s attitude and emotions.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-If </a:t>
            </a:r>
            <a:r>
              <a:rPr lang="en-US" sz="2400" dirty="0" smtClean="0"/>
              <a:t>V and NV </a:t>
            </a:r>
            <a:r>
              <a:rPr lang="en-US" sz="2400" dirty="0" smtClean="0"/>
              <a:t>contradict</a:t>
            </a:r>
            <a:r>
              <a:rPr lang="en-US" sz="2400" dirty="0" smtClean="0"/>
              <a:t>, we judge more </a:t>
            </a:r>
            <a:r>
              <a:rPr lang="en-US" sz="2400" dirty="0" smtClean="0"/>
              <a:t>from the NV cues.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Direct link of age to NV sensitivity </a:t>
            </a:r>
            <a:r>
              <a:rPr lang="en-US" sz="2000" dirty="0" smtClean="0"/>
              <a:t>(w  kids 4-8, words m</a:t>
            </a:r>
            <a:r>
              <a:rPr lang="en-US" sz="2000" dirty="0"/>
              <a:t>atter </a:t>
            </a:r>
            <a:r>
              <a:rPr lang="en-US" sz="2000" dirty="0" smtClean="0"/>
              <a:t>more)</a:t>
            </a:r>
            <a:endParaRPr lang="en-US" sz="2000" dirty="0"/>
          </a:p>
          <a:p>
            <a:pPr marL="0" indent="0">
              <a:buNone/>
            </a:pPr>
            <a:r>
              <a:rPr lang="en-US" sz="2400" dirty="0" smtClean="0"/>
              <a:t>     -</a:t>
            </a:r>
            <a:r>
              <a:rPr lang="en-US" sz="2400" dirty="0" smtClean="0"/>
              <a:t>attractive voices rate higher than unattractive ones</a:t>
            </a:r>
          </a:p>
          <a:p>
            <a:pPr marL="0" indent="0">
              <a:buNone/>
            </a:pPr>
            <a:r>
              <a:rPr lang="en-US" sz="2400" dirty="0" smtClean="0"/>
              <a:t>     -</a:t>
            </a:r>
            <a:r>
              <a:rPr lang="en-US" sz="2400" dirty="0"/>
              <a:t>Sarcasm paralanguage to change V to opposite meaning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     -</a:t>
            </a:r>
            <a:r>
              <a:rPr lang="en-US" sz="2400" dirty="0" smtClean="0"/>
              <a:t>Culture can make a diff.=2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lang. learners w/accents can face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smtClean="0"/>
              <a:t>   discrimination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3237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NV-Distance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Proxemics: </a:t>
            </a:r>
            <a:r>
              <a:rPr lang="en-US" sz="2000" dirty="0" smtClean="0"/>
              <a:t>the study of how communication is affected by use, organization, and perception of space and distance.  </a:t>
            </a:r>
          </a:p>
          <a:p>
            <a:r>
              <a:rPr lang="en-US" sz="2000" dirty="0" smtClean="0"/>
              <a:t>-Personal space=invisible bubble varying in size </a:t>
            </a:r>
            <a:r>
              <a:rPr lang="en-US" sz="2000" dirty="0" err="1" smtClean="0"/>
              <a:t>accd</a:t>
            </a:r>
            <a:r>
              <a:rPr lang="en-US" sz="2000" dirty="0" smtClean="0"/>
              <a:t>. to culture raised in, other person with, &amp; situation.</a:t>
            </a:r>
          </a:p>
          <a:p>
            <a:r>
              <a:rPr lang="en-US" sz="2000" dirty="0" smtClean="0"/>
              <a:t>-Size of bubble gives clue to our feelings.  Happy couples comfortable closer than unhappy ones.</a:t>
            </a:r>
          </a:p>
          <a:p>
            <a:r>
              <a:rPr lang="en-US" sz="2000" b="1" u="sng" dirty="0" smtClean="0"/>
              <a:t>Hall’s 4 ZONES : </a:t>
            </a:r>
            <a:r>
              <a:rPr lang="en-US" sz="2000" b="1" dirty="0" smtClean="0"/>
              <a:t>Intimate= skin to 18 “ </a:t>
            </a:r>
            <a:r>
              <a:rPr lang="en-US" sz="2000" dirty="0" smtClean="0"/>
              <a:t>Invasion w/o consent usually makes us feel threatened</a:t>
            </a:r>
          </a:p>
          <a:p>
            <a:r>
              <a:rPr lang="en-US" sz="2000" dirty="0"/>
              <a:t> </a:t>
            </a:r>
            <a:r>
              <a:rPr lang="en-US" sz="2000" b="1" dirty="0" smtClean="0"/>
              <a:t>Personal= 18 “ to 4 feet </a:t>
            </a:r>
            <a:r>
              <a:rPr lang="en-US" sz="2000" dirty="0" smtClean="0"/>
              <a:t>(far range=2/5 -4’) just beyond the other’s reach.  Most couples in public=abt. 18”.  Hall says it keeps the other at about arm’s length.</a:t>
            </a:r>
          </a:p>
          <a:p>
            <a:r>
              <a:rPr lang="en-US" sz="2000" dirty="0"/>
              <a:t> </a:t>
            </a:r>
            <a:r>
              <a:rPr lang="en-US" sz="2000" b="1" dirty="0" smtClean="0"/>
              <a:t>Social= 4’ to 12’ </a:t>
            </a:r>
            <a:r>
              <a:rPr lang="en-US" sz="2000" dirty="0" smtClean="0"/>
              <a:t>People with high social anxiety  are likely to reduce discomfort if staying farther away.  Distance can have a powerful effect on how we regard &amp; respond to others.  Teachers, doctors, students, etc. more satisfying with them.</a:t>
            </a:r>
          </a:p>
          <a:p>
            <a:r>
              <a:rPr lang="en-US" sz="2000" b="1" dirty="0" smtClean="0"/>
              <a:t>Public Distance= 12’ and further </a:t>
            </a:r>
            <a:r>
              <a:rPr lang="en-US" sz="2000" dirty="0" smtClean="0"/>
              <a:t>(most classrooms 12’) </a:t>
            </a:r>
            <a:r>
              <a:rPr lang="en-US" sz="2000" dirty="0" smtClean="0"/>
              <a:t>I</a:t>
            </a:r>
            <a:r>
              <a:rPr lang="en-US" sz="2000" dirty="0" smtClean="0"/>
              <a:t>f 25’ or more, 2-way communication almost impossible.) When bubble is invaded, = stress &amp; we use barrier behaviors.</a:t>
            </a:r>
            <a:endParaRPr lang="en-US" sz="2000" b="1" dirty="0" smtClean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10242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NV TYPES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TERRITORIALITY: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Remains stationary.  In a library, we use corners  1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 The reaction depends on who enters, why, and what the territory is.  (In classrooms a desk, in bedrooms-furniture)</a:t>
            </a: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TIME: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Chronemics - how we use and structure time. Time is a 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- marker of status, culture, and relationships.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higher status-can be late- may be by wealth depending on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culture- geography (mountains or water)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relationships- time spent can be predictor of relationship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satisfaction w/ interpreter and understanding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ATTRACTIVENESS: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Those viewed as attractive are rated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better  than others. </a:t>
            </a:r>
          </a:p>
          <a:p>
            <a:pPr marL="0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(Newsweek- 200 mgrs.  admitted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attrac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nes got preferential treatment in hiring and on the job.  But,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attrac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candidates may be turned down if perceived as threats.  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longer we know people, the more we regard them as better looking.  Can use NV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behav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to increase liking.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37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NV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CLOTHING:  </a:t>
            </a:r>
            <a:r>
              <a:rPr lang="en-US" sz="2000" dirty="0" smtClean="0"/>
              <a:t>(</a:t>
            </a:r>
            <a:r>
              <a:rPr lang="en-US" sz="2000" dirty="0"/>
              <a:t>S</a:t>
            </a:r>
            <a:r>
              <a:rPr lang="en-US" sz="2000" dirty="0" smtClean="0"/>
              <a:t>ocial </a:t>
            </a:r>
            <a:r>
              <a:rPr lang="en-US" sz="2000" dirty="0"/>
              <a:t>P</a:t>
            </a:r>
            <a:r>
              <a:rPr lang="en-US" sz="2000" dirty="0" smtClean="0"/>
              <a:t>osition= Men’s rated on attire, but women’s NV behavior  gives cues to social position.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When people had to pass a well-dressed couple in a narrow hallway,  they responded positively, but when the couple passed was dressed casually, more annoyance was indicated.</a:t>
            </a:r>
          </a:p>
          <a:p>
            <a:r>
              <a:rPr lang="en-US" sz="2000" dirty="0" smtClean="0"/>
              <a:t>-Perception of attire is affected by a variety of cultural factors and values.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ENVIRONMENT: </a:t>
            </a:r>
            <a:r>
              <a:rPr lang="en-US" sz="2000" dirty="0" smtClean="0"/>
              <a:t>IT CAN INFLUENCE YOUR COMMUNICATION.  It can shape the KIND of interaction in it.</a:t>
            </a:r>
            <a:endParaRPr lang="en-US" sz="2000" dirty="0"/>
          </a:p>
          <a:p>
            <a:r>
              <a:rPr lang="en-US" sz="2000" dirty="0" smtClean="0"/>
              <a:t>-Physical settings</a:t>
            </a:r>
          </a:p>
          <a:p>
            <a:r>
              <a:rPr lang="en-US" sz="2000" dirty="0" smtClean="0"/>
              <a:t>-Architecture</a:t>
            </a:r>
          </a:p>
          <a:p>
            <a:r>
              <a:rPr lang="en-US" sz="2000" dirty="0" smtClean="0"/>
              <a:t>-Interior design</a:t>
            </a:r>
          </a:p>
          <a:p>
            <a:r>
              <a:rPr lang="en-US" sz="2000" dirty="0" smtClean="0"/>
              <a:t>Inner-city dwellers w/ access to landscaped public spaces interact in ways much more prosocial than those in barren environments.</a:t>
            </a:r>
          </a:p>
          <a:p>
            <a:r>
              <a:rPr lang="en-US" sz="2000" dirty="0" smtClean="0"/>
              <a:t>Public housing residents report more mental fatigue, aggression, &amp; violence than those w/ nearby grass and trees. !!!</a:t>
            </a:r>
          </a:p>
          <a:p>
            <a:r>
              <a:rPr lang="en-US" sz="2000" dirty="0" smtClean="0"/>
              <a:t>Homes reflect occupants.</a:t>
            </a:r>
          </a:p>
          <a:p>
            <a:r>
              <a:rPr lang="en-US" sz="2000" dirty="0" smtClean="0"/>
              <a:t>How furnished influences how people in them feel and interact.</a:t>
            </a:r>
          </a:p>
          <a:p>
            <a:r>
              <a:rPr lang="en-US" sz="2000" dirty="0" smtClean="0"/>
              <a:t>&lt;Interviews: furniture; teachers, supervisors- in offices desks usually separate&gt;</a:t>
            </a:r>
          </a:p>
          <a:p>
            <a:r>
              <a:rPr lang="en-US" sz="2000" dirty="0" smtClean="0"/>
              <a:t>Wards:  tables with chairs  versus chairs only =more conversation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999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Nonverbal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Covers:</a:t>
            </a:r>
          </a:p>
          <a:p>
            <a:pPr lvl="1"/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686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Nonverbal Communication-Defined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=messages expressed by nonlinguistic means.</a:t>
            </a:r>
          </a:p>
          <a:p>
            <a:r>
              <a:rPr lang="en-US" dirty="0" smtClean="0"/>
              <a:t>Some NV has a vocal element.</a:t>
            </a:r>
          </a:p>
          <a:p>
            <a:r>
              <a:rPr lang="en-US" dirty="0" smtClean="0"/>
              <a:t>Some </a:t>
            </a:r>
            <a:r>
              <a:rPr lang="en-US" dirty="0" err="1" smtClean="0"/>
              <a:t>nonspoken</a:t>
            </a:r>
            <a:r>
              <a:rPr lang="en-US" dirty="0" smtClean="0"/>
              <a:t> communication (ASL) is linguistic, but often what we DO conveys more than what we say.</a:t>
            </a:r>
          </a:p>
          <a:p>
            <a:r>
              <a:rPr lang="en-US" dirty="0" smtClean="0"/>
              <a:t>NV contributes a lot to shaping perceptions.</a:t>
            </a:r>
          </a:p>
          <a:p>
            <a:endParaRPr lang="en-US" dirty="0" smtClean="0"/>
          </a:p>
          <a:p>
            <a:r>
              <a:rPr lang="en-US" dirty="0" smtClean="0"/>
              <a:t>It also has been called “communication without words”.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96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NV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en-US" dirty="0" smtClean="0"/>
              <a:t>All behavior has communication value. </a:t>
            </a:r>
          </a:p>
          <a:p>
            <a:pPr lvl="1">
              <a:buFontTx/>
              <a:buChar char="-"/>
            </a:pPr>
            <a:r>
              <a:rPr lang="en-US" sz="2400" dirty="0" smtClean="0"/>
              <a:t>It’s </a:t>
            </a:r>
            <a:r>
              <a:rPr lang="en-US" sz="2400" dirty="0"/>
              <a:t>impossible NOT to communicate b/c we </a:t>
            </a:r>
            <a:r>
              <a:rPr lang="en-US" sz="2400" dirty="0" smtClean="0"/>
              <a:t>transmit</a:t>
            </a:r>
          </a:p>
          <a:p>
            <a:pPr marL="457200" lvl="1" indent="0">
              <a:buNone/>
            </a:pPr>
            <a:r>
              <a:rPr lang="en-US" sz="2400" dirty="0" smtClean="0"/>
              <a:t>    messages about ourselves </a:t>
            </a:r>
            <a:r>
              <a:rPr lang="en-US" sz="2400" dirty="0"/>
              <a:t>&amp; our relationships.</a:t>
            </a:r>
          </a:p>
          <a:p>
            <a:pPr marL="457200" lvl="1" indent="0">
              <a:buNone/>
            </a:pPr>
            <a:r>
              <a:rPr lang="en-US" sz="2400" dirty="0" smtClean="0"/>
              <a:t>-   ALL </a:t>
            </a:r>
            <a:r>
              <a:rPr lang="en-US" sz="2400" dirty="0"/>
              <a:t>NV can create messages.</a:t>
            </a:r>
          </a:p>
          <a:p>
            <a:pPr lvl="1">
              <a:buFontTx/>
              <a:buChar char="-"/>
            </a:pPr>
            <a:r>
              <a:rPr lang="en-US" sz="2400" dirty="0" smtClean="0"/>
              <a:t>It </a:t>
            </a:r>
            <a:r>
              <a:rPr lang="en-US" sz="2400" dirty="0"/>
              <a:t>doesn’t mean others will notice ALL available </a:t>
            </a:r>
            <a:r>
              <a:rPr lang="en-US" sz="2400" dirty="0" smtClean="0"/>
              <a:t>unspoken</a:t>
            </a:r>
          </a:p>
          <a:p>
            <a:pPr marL="457200" lvl="1" indent="0">
              <a:buNone/>
            </a:pPr>
            <a:r>
              <a:rPr lang="en-US" sz="2400" dirty="0" smtClean="0"/>
              <a:t>    messages</a:t>
            </a:r>
            <a:r>
              <a:rPr lang="en-US" sz="2400" dirty="0"/>
              <a:t>.</a:t>
            </a:r>
            <a:endParaRPr lang="en-US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 NVC is primarily </a:t>
            </a:r>
            <a:r>
              <a:rPr lang="en-US" dirty="0" smtClean="0"/>
              <a:t>relational</a:t>
            </a:r>
            <a:r>
              <a:rPr lang="en-US" sz="2600" dirty="0" smtClean="0"/>
              <a:t>.</a:t>
            </a:r>
          </a:p>
          <a:p>
            <a:pPr marL="0" lvl="1" indent="0">
              <a:buNone/>
            </a:pPr>
            <a:r>
              <a:rPr lang="en-US" sz="2000" dirty="0" smtClean="0"/>
              <a:t>      </a:t>
            </a:r>
            <a:r>
              <a:rPr lang="en-US" sz="2400" dirty="0" smtClean="0"/>
              <a:t>-  Social functions in kind you have or want to have w/others</a:t>
            </a:r>
          </a:p>
          <a:p>
            <a:pPr marL="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(nod, smile, frown, hug, etc.)</a:t>
            </a:r>
          </a:p>
          <a:p>
            <a:pPr marL="0" lvl="1" indent="0">
              <a:buNone/>
            </a:pPr>
            <a:r>
              <a:rPr lang="en-US" sz="2400" dirty="0" smtClean="0"/>
              <a:t>      -  Can convey emotions unable or unwilling to express or are</a:t>
            </a:r>
          </a:p>
          <a:p>
            <a:pPr marL="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not aware of</a:t>
            </a:r>
          </a:p>
          <a:p>
            <a:pPr marL="0" lvl="1" indent="0">
              <a:buNone/>
            </a:pPr>
            <a:r>
              <a:rPr lang="en-US" sz="2400" dirty="0" smtClean="0"/>
              <a:t>      -  Attitudes &amp; feelings conveyed  &lt;Verbal= ideas conveyed&gt;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0947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NV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NVC is ambiguous (vague)means more than 1 thing.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NVC in mediated messages-even text-based CMC has NV features</a:t>
            </a:r>
          </a:p>
          <a:p>
            <a:pPr marL="0" lvl="1" indent="0">
              <a:buNone/>
            </a:pPr>
            <a:r>
              <a:rPr lang="en-US" dirty="0" smtClean="0"/>
              <a:t>     </a:t>
            </a:r>
            <a:r>
              <a:rPr lang="en-US" sz="2400" dirty="0" smtClean="0"/>
              <a:t>- Time lapses play in CMC: delays can be seen as negative.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Culture and gender influence NVC.</a:t>
            </a:r>
          </a:p>
          <a:p>
            <a:pPr marL="0" lvl="1" indent="0">
              <a:buNone/>
            </a:pPr>
            <a:r>
              <a:rPr lang="en-US" dirty="0" smtClean="0"/>
              <a:t>     </a:t>
            </a:r>
            <a:r>
              <a:rPr lang="en-US" sz="2400" dirty="0" smtClean="0"/>
              <a:t>- Emblems: cultural substitute for verbal expressions.  Some</a:t>
            </a:r>
          </a:p>
          <a:p>
            <a:pPr marL="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widely used (head moves for yes or no)    </a:t>
            </a:r>
          </a:p>
          <a:p>
            <a:pPr marL="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- Some are universal symbol, but the way used varies widely.  </a:t>
            </a:r>
          </a:p>
          <a:p>
            <a:pPr marL="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- What is appropriate in 1 culture may not be in another one.</a:t>
            </a:r>
          </a:p>
          <a:p>
            <a:pPr marL="0" lvl="1" indent="0">
              <a:buNone/>
            </a:pPr>
            <a:r>
              <a:rPr lang="en-US" sz="2400" dirty="0" smtClean="0"/>
              <a:t>      -  Women:  more NV expressive; better -interpreting NV cues.</a:t>
            </a:r>
            <a:endParaRPr lang="en-US" sz="2400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62136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NV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Creating/Maintaining behavioral impressions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/>
              <a:t>    in </a:t>
            </a:r>
            <a:r>
              <a:rPr lang="en-US" dirty="0" smtClean="0"/>
              <a:t>each relationship stage </a:t>
            </a:r>
            <a:r>
              <a:rPr lang="en-US" sz="2400" dirty="0" smtClean="0"/>
              <a:t>                           </a:t>
            </a:r>
          </a:p>
          <a:p>
            <a:pPr marL="0" indent="0">
              <a:buNone/>
            </a:pPr>
            <a:r>
              <a:rPr lang="en-US" sz="2400" dirty="0" smtClean="0"/>
              <a:t>        - cues for creating/signaling emotional climate (in  families,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at work</a:t>
            </a:r>
            <a:r>
              <a:rPr lang="en-US" sz="2400" dirty="0"/>
              <a:t>, in </a:t>
            </a:r>
            <a:r>
              <a:rPr lang="en-US" sz="2400" dirty="0" smtClean="0"/>
              <a:t>romance) </a:t>
            </a:r>
          </a:p>
          <a:p>
            <a:pPr marL="0" indent="0">
              <a:buNone/>
            </a:pPr>
            <a:r>
              <a:rPr lang="en-US" sz="2400" dirty="0" smtClean="0"/>
              <a:t>                                       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Regulating interaction</a:t>
            </a:r>
          </a:p>
          <a:p>
            <a:pPr marL="0" indent="0">
              <a:buNone/>
            </a:pPr>
            <a:r>
              <a:rPr lang="en-US" sz="2400" dirty="0" smtClean="0"/>
              <a:t>        - Turn-taking signals w/ eyes and face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- Listeners usually look more at speakers to see response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- children &amp; some w/ autism may have rough trial &amp; error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until learn to “read” NV signals</a:t>
            </a:r>
          </a:p>
          <a:p>
            <a:pPr marL="0" indent="0">
              <a:buNone/>
            </a:pPr>
            <a:endParaRPr lang="en-US" sz="2400" dirty="0" smtClean="0"/>
          </a:p>
          <a:p>
            <a:pPr marL="514350" indent="-514350">
              <a:buAutoNum type="arabicPeriod" startAt="3"/>
            </a:pPr>
            <a:r>
              <a:rPr lang="en-US" dirty="0" smtClean="0"/>
              <a:t>Influencing others</a:t>
            </a:r>
          </a:p>
          <a:p>
            <a:pPr marL="0" indent="0">
              <a:buNone/>
            </a:pPr>
            <a:r>
              <a:rPr lang="en-US" sz="2000" dirty="0" smtClean="0"/>
              <a:t>          -</a:t>
            </a:r>
            <a:r>
              <a:rPr lang="en-US" sz="2400" dirty="0" smtClean="0"/>
              <a:t> can be more important than words spoken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- used to get others to satisfy our wants &amp; needs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- eye contact, clothing, “open” postures, friendly, upbeat manners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(firm handshake, smiling-jobseekers)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73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NV Functions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4"/>
            </a:pPr>
            <a:r>
              <a:rPr lang="en-US" dirty="0" smtClean="0"/>
              <a:t>Concealing/Deceiving</a:t>
            </a:r>
            <a:endParaRPr lang="en-US" sz="2000" dirty="0" smtClean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sz="2400" dirty="0" smtClean="0"/>
              <a:t>- Silence, Lying, Hedging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Lies:  </a:t>
            </a:r>
            <a:r>
              <a:rPr lang="en-US" sz="2000" dirty="0" smtClean="0"/>
              <a:t>Not easy to detect, but more speech errors, pitch rising, pupil</a:t>
            </a:r>
          </a:p>
          <a:p>
            <a:pPr marL="0" indent="0">
              <a:buNone/>
            </a:pPr>
            <a:r>
              <a:rPr lang="en-US" sz="2000" dirty="0" smtClean="0"/>
              <a:t>               dilation, (sometimes brief unconscious displays often if “</a:t>
            </a:r>
            <a:r>
              <a:rPr lang="en-US" sz="2000" dirty="0" smtClean="0"/>
              <a:t>high stakes”</a:t>
            </a:r>
          </a:p>
          <a:p>
            <a:pPr marL="0" indent="0">
              <a:buNone/>
            </a:pPr>
            <a:r>
              <a:rPr lang="en-US" sz="2000" dirty="0" smtClean="0"/>
              <a:t>              - punished </a:t>
            </a:r>
            <a:r>
              <a:rPr lang="en-US" sz="2000" dirty="0" smtClean="0"/>
              <a:t>if detected); can see variety of cues over time;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</a:t>
            </a:r>
            <a:r>
              <a:rPr lang="en-US" sz="2000" dirty="0" smtClean="0"/>
              <a:t> </a:t>
            </a:r>
            <a:r>
              <a:rPr lang="en-US" sz="2000" dirty="0" err="1" smtClean="0"/>
              <a:t>microexpressions</a:t>
            </a:r>
            <a:endParaRPr lang="en-US" sz="20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-  Not all deception is self-serving.  Can aim to “save face”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for both sides.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-  When V and NV conflict, we tend to believe the NV!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3 Findings: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a) We overestimate our ability to detect lies.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b) We’re </a:t>
            </a:r>
            <a:r>
              <a:rPr lang="en-US" sz="1900" dirty="0" smtClean="0"/>
              <a:t>accurate just over ½ time.</a:t>
            </a:r>
          </a:p>
          <a:p>
            <a:pPr marL="0" indent="0">
              <a:buNone/>
            </a:pPr>
            <a:r>
              <a:rPr lang="en-US" sz="2400" dirty="0" smtClean="0"/>
              <a:t>       c)  We tend to judge others as truthful.</a:t>
            </a:r>
            <a:r>
              <a:rPr lang="en-US" sz="2400" dirty="0"/>
              <a:t> We’re biased.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86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NV Functions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7506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5.  Managing Impressions</a:t>
            </a:r>
          </a:p>
          <a:p>
            <a:pPr marL="0" indent="0">
              <a:buNone/>
            </a:pPr>
            <a:r>
              <a:rPr lang="en-US" sz="2400" dirty="0" smtClean="0"/>
              <a:t>         -Positive impression if V and NV behaviors match.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/>
              <a:t>     Manner</a:t>
            </a:r>
            <a:r>
              <a:rPr lang="en-US" sz="2400" dirty="0" smtClean="0"/>
              <a:t>:  HOW we act-deliberately stand, move, use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</a:t>
            </a:r>
            <a:r>
              <a:rPr lang="en-US" sz="2400" dirty="0" smtClean="0"/>
              <a:t> voice and facial </a:t>
            </a:r>
            <a:r>
              <a:rPr lang="en-US" sz="2400" dirty="0" smtClean="0"/>
              <a:t>expressions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/>
              <a:t>     Appearance</a:t>
            </a:r>
            <a:r>
              <a:rPr lang="en-US" sz="2400" dirty="0" smtClean="0"/>
              <a:t>: How we use/wear dress, hair, makeup,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</a:t>
            </a:r>
            <a:r>
              <a:rPr lang="en-US" sz="2400" dirty="0" smtClean="0"/>
              <a:t>scents</a:t>
            </a:r>
            <a:r>
              <a:rPr lang="en-US" sz="2400" dirty="0" smtClean="0"/>
              <a:t>, </a:t>
            </a:r>
            <a:r>
              <a:rPr lang="en-US" sz="2400" dirty="0" smtClean="0"/>
              <a:t>artifacts </a:t>
            </a:r>
            <a:r>
              <a:rPr lang="en-US" sz="2400" dirty="0" smtClean="0"/>
              <a:t>(jewelry, etc.)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/>
              <a:t>     Setting</a:t>
            </a:r>
            <a:r>
              <a:rPr lang="en-US" sz="2400" dirty="0" smtClean="0"/>
              <a:t>:  Physical items we use to surround ourselves &amp;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</a:t>
            </a:r>
            <a:r>
              <a:rPr lang="en-US" sz="2400" dirty="0" smtClean="0"/>
              <a:t>     belongings</a:t>
            </a:r>
            <a:r>
              <a:rPr lang="en-US" sz="2400" dirty="0" smtClean="0"/>
              <a:t>, cars, dwelling, etc.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</a:t>
            </a:r>
            <a:r>
              <a:rPr lang="en-US" sz="2400" dirty="0" smtClean="0"/>
              <a:t>     Minor </a:t>
            </a:r>
            <a:r>
              <a:rPr lang="en-US" sz="2400" dirty="0" smtClean="0"/>
              <a:t>changes </a:t>
            </a:r>
            <a:r>
              <a:rPr lang="en-US" sz="2400" dirty="0" smtClean="0"/>
              <a:t>- can </a:t>
            </a:r>
            <a:r>
              <a:rPr lang="en-US" sz="2400" dirty="0" smtClean="0"/>
              <a:t>play major roles </a:t>
            </a:r>
            <a:r>
              <a:rPr lang="en-US" sz="2400" dirty="0" smtClean="0"/>
              <a:t>in</a:t>
            </a:r>
          </a:p>
          <a:p>
            <a:pPr marL="0" indent="0">
              <a:buNone/>
            </a:pPr>
            <a:r>
              <a:rPr lang="en-US" sz="2400" dirty="0" smtClean="0"/>
              <a:t>                         impression management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2647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790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Managing NV Impressions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6388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A positive impression is associated with consistency of verbal &amp; nonverbal behavior.</a:t>
            </a:r>
          </a:p>
          <a:p>
            <a:r>
              <a:rPr lang="en-US" sz="2400" dirty="0" smtClean="0"/>
              <a:t>Your manner is how we deliberately act: stand, move, control  facial expressions, and voice adjustments.</a:t>
            </a:r>
          </a:p>
          <a:p>
            <a:r>
              <a:rPr lang="en-US" sz="2400" dirty="0" smtClean="0"/>
              <a:t>Appearance: how we dress, do hair, use makeup, scents, artifacts worn-jewelry, etc.</a:t>
            </a:r>
          </a:p>
          <a:p>
            <a:r>
              <a:rPr lang="en-US" sz="2400" dirty="0" smtClean="0"/>
              <a:t>Setting: physical items we surround ourselves with (cars, dwelling, belongings)</a:t>
            </a:r>
          </a:p>
          <a:p>
            <a:pPr marL="0" indent="0">
              <a:buNone/>
            </a:pPr>
            <a:r>
              <a:rPr lang="en-US" sz="2400" dirty="0" smtClean="0"/>
              <a:t>	Minor changes can play major roles in impression mgmt.</a:t>
            </a:r>
          </a:p>
        </p:txBody>
      </p:sp>
    </p:spTree>
    <p:extLst>
      <p:ext uri="{BB962C8B-B14F-4D97-AF65-F5344CB8AC3E}">
        <p14:creationId xmlns:p14="http://schemas.microsoft.com/office/powerpoint/2010/main" val="3893345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</TotalTime>
  <Words>1556</Words>
  <Application>Microsoft Office PowerPoint</Application>
  <PresentationFormat>On-screen Show (4:3)</PresentationFormat>
  <Paragraphs>176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Ch. 6 Nonverbal Communication</vt:lpstr>
      <vt:lpstr>Nonverbal Communication</vt:lpstr>
      <vt:lpstr>Nonverbal Communication-Defined</vt:lpstr>
      <vt:lpstr>NV Characteristics</vt:lpstr>
      <vt:lpstr>NV Characteristics</vt:lpstr>
      <vt:lpstr>NV FUNCTIONS</vt:lpstr>
      <vt:lpstr>NV Functions (cont.)</vt:lpstr>
      <vt:lpstr>NV Functions (cont.)</vt:lpstr>
      <vt:lpstr>Managing NV Impressions (cont.)</vt:lpstr>
      <vt:lpstr>TYPES of NV Communication</vt:lpstr>
      <vt:lpstr>NV Gestures</vt:lpstr>
      <vt:lpstr>TYPES of NVC</vt:lpstr>
      <vt:lpstr>VOICE</vt:lpstr>
      <vt:lpstr>NV-Distance </vt:lpstr>
      <vt:lpstr>NV TYPES cont.</vt:lpstr>
      <vt:lpstr>NV Types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6 Nonverbal Communication</dc:title>
  <dc:creator>ANJANETTE CRUM</dc:creator>
  <cp:lastModifiedBy>ANJANETTE CRUM</cp:lastModifiedBy>
  <cp:revision>31</cp:revision>
  <dcterms:created xsi:type="dcterms:W3CDTF">2016-04-18T23:26:03Z</dcterms:created>
  <dcterms:modified xsi:type="dcterms:W3CDTF">2016-04-27T23:07:24Z</dcterms:modified>
</cp:coreProperties>
</file>