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8" r:id="rId4"/>
    <p:sldId id="259" r:id="rId5"/>
    <p:sldId id="260" r:id="rId6"/>
    <p:sldId id="261" r:id="rId7"/>
    <p:sldId id="270" r:id="rId8"/>
    <p:sldId id="262" r:id="rId9"/>
    <p:sldId id="271"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3F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35" autoAdjust="0"/>
    <p:restoredTop sz="86327" autoAdjust="0"/>
  </p:normalViewPr>
  <p:slideViewPr>
    <p:cSldViewPr>
      <p:cViewPr varScale="1">
        <p:scale>
          <a:sx n="40" d="100"/>
          <a:sy n="40" d="100"/>
        </p:scale>
        <p:origin x="-366" y="-114"/>
      </p:cViewPr>
      <p:guideLst>
        <p:guide orient="horz" pos="2160"/>
        <p:guide pos="2880"/>
      </p:guideLst>
    </p:cSldViewPr>
  </p:slideViewPr>
  <p:outlineViewPr>
    <p:cViewPr>
      <p:scale>
        <a:sx n="33" d="100"/>
        <a:sy n="33" d="100"/>
      </p:scale>
      <p:origin x="0" y="952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97EB1B-4DEB-4188-BED2-581D689306DB}" type="datetimeFigureOut">
              <a:rPr lang="en-US" smtClean="0"/>
              <a:pPr/>
              <a:t>4/27/2011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043006-2793-4CF6-90D7-2618770F7C7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43006-2793-4CF6-90D7-2618770F7C7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43006-2793-4CF6-90D7-2618770F7C7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43006-2793-4CF6-90D7-2618770F7C7D}"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43006-2793-4CF6-90D7-2618770F7C7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43006-2793-4CF6-90D7-2618770F7C7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43006-2793-4CF6-90D7-2618770F7C7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43006-2793-4CF6-90D7-2618770F7C7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43006-2793-4CF6-90D7-2618770F7C7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043006-2793-4CF6-90D7-2618770F7C7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43006-2793-4CF6-90D7-2618770F7C7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043006-2793-4CF6-90D7-2618770F7C7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8A48F-E80D-469A-8BC4-FC2A26A8C654}" type="datetimeFigureOut">
              <a:rPr lang="en-US" smtClean="0"/>
              <a:pPr/>
              <a:t>4/27/2011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B3A4C4-35CF-477D-AD07-65CEDE1840E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8A48F-E80D-469A-8BC4-FC2A26A8C654}" type="datetimeFigureOut">
              <a:rPr lang="en-US" smtClean="0"/>
              <a:pPr/>
              <a:t>4/27/2011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3A4C4-35CF-477D-AD07-65CEDE1840E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p:spPr>
        <p:txBody>
          <a:bodyPr>
            <a:normAutofit/>
          </a:bodyPr>
          <a:lstStyle/>
          <a:p>
            <a:r>
              <a:rPr lang="en-US" dirty="0" smtClean="0"/>
              <a:t>Ch. 7  Listening</a:t>
            </a:r>
            <a:endParaRPr lang="en-US" dirty="0"/>
          </a:p>
        </p:txBody>
      </p:sp>
      <p:sp>
        <p:nvSpPr>
          <p:cNvPr id="3" name="Subtitle 2"/>
          <p:cNvSpPr>
            <a:spLocks noGrp="1"/>
          </p:cNvSpPr>
          <p:nvPr>
            <p:ph type="subTitle" idx="1"/>
          </p:nvPr>
        </p:nvSpPr>
        <p:spPr>
          <a:xfrm>
            <a:off x="533400" y="1143000"/>
            <a:ext cx="7924800" cy="5257800"/>
          </a:xfrm>
        </p:spPr>
        <p:txBody>
          <a:bodyPr/>
          <a:lstStyle/>
          <a:p>
            <a:r>
              <a:rPr lang="en-US" dirty="0" smtClean="0">
                <a:solidFill>
                  <a:srgbClr val="FF0000"/>
                </a:solidFill>
              </a:rPr>
              <a:t>(covering)</a:t>
            </a:r>
          </a:p>
          <a:p>
            <a:r>
              <a:rPr lang="en-US" dirty="0" smtClean="0">
                <a:solidFill>
                  <a:srgbClr val="FF0000"/>
                </a:solidFill>
              </a:rPr>
              <a:t>The Nature</a:t>
            </a:r>
          </a:p>
          <a:p>
            <a:endParaRPr lang="en-US" dirty="0" smtClean="0">
              <a:solidFill>
                <a:srgbClr val="FF0000"/>
              </a:solidFill>
            </a:endParaRPr>
          </a:p>
          <a:p>
            <a:r>
              <a:rPr lang="en-US" dirty="0" smtClean="0">
                <a:solidFill>
                  <a:srgbClr val="FF0000"/>
                </a:solidFill>
              </a:rPr>
              <a:t>The Challenges</a:t>
            </a:r>
          </a:p>
          <a:p>
            <a:endParaRPr lang="en-US" dirty="0" smtClean="0">
              <a:solidFill>
                <a:srgbClr val="FF0000"/>
              </a:solidFill>
            </a:endParaRPr>
          </a:p>
          <a:p>
            <a:r>
              <a:rPr lang="en-US" dirty="0" smtClean="0">
                <a:solidFill>
                  <a:srgbClr val="FF0000"/>
                </a:solidFill>
              </a:rPr>
              <a:t>The Components</a:t>
            </a:r>
          </a:p>
          <a:p>
            <a:endParaRPr lang="en-US" dirty="0" smtClean="0">
              <a:solidFill>
                <a:srgbClr val="FF0000"/>
              </a:solidFill>
            </a:endParaRPr>
          </a:p>
          <a:p>
            <a:r>
              <a:rPr lang="en-US" dirty="0" smtClean="0">
                <a:solidFill>
                  <a:srgbClr val="FF0000"/>
                </a:solidFill>
              </a:rPr>
              <a:t>The Types</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3600" dirty="0" smtClean="0"/>
              <a:t/>
            </a:r>
            <a:br>
              <a:rPr lang="en-US" sz="3600" dirty="0" smtClean="0"/>
            </a:br>
            <a:r>
              <a:rPr lang="en-US" sz="3600" dirty="0" smtClean="0"/>
              <a:t>Listening Responses w/ more Input &amp; Direction</a:t>
            </a:r>
            <a:r>
              <a:rPr lang="en-US" dirty="0" smtClean="0"/>
              <a:t/>
            </a:r>
            <a:br>
              <a:rPr lang="en-US" dirty="0" smtClean="0"/>
            </a:br>
            <a:endParaRPr lang="en-US" dirty="0"/>
          </a:p>
        </p:txBody>
      </p:sp>
      <p:sp>
        <p:nvSpPr>
          <p:cNvPr id="3" name="Content Placeholder 2"/>
          <p:cNvSpPr>
            <a:spLocks noGrp="1"/>
          </p:cNvSpPr>
          <p:nvPr>
            <p:ph idx="1"/>
          </p:nvPr>
        </p:nvSpPr>
        <p:spPr>
          <a:xfrm>
            <a:off x="0" y="609600"/>
            <a:ext cx="9144000" cy="6248400"/>
          </a:xfrm>
          <a:solidFill>
            <a:srgbClr val="E5F3F7"/>
          </a:solidFill>
        </p:spPr>
        <p:txBody>
          <a:bodyPr>
            <a:normAutofit lnSpcReduction="10000"/>
          </a:bodyPr>
          <a:lstStyle/>
          <a:p>
            <a:r>
              <a:rPr lang="en-US" sz="2800" b="1" u="sng" dirty="0" smtClean="0"/>
              <a:t>Analyzing</a:t>
            </a:r>
            <a:r>
              <a:rPr lang="en-US" sz="2800" b="1" dirty="0" smtClean="0"/>
              <a:t>-</a:t>
            </a:r>
            <a:r>
              <a:rPr lang="en-US" sz="2400" dirty="0" smtClean="0"/>
              <a:t> </a:t>
            </a:r>
            <a:r>
              <a:rPr lang="en-US" sz="1800" b="1" dirty="0" smtClean="0"/>
              <a:t>INTERPRETING A SPEAKER’S MESSAGE, IT SOMETIMES HELPS CLARIFY, BUT </a:t>
            </a:r>
            <a:r>
              <a:rPr lang="en-US" sz="1800" b="1" u="sng" dirty="0" smtClean="0"/>
              <a:t>CAN CREATE MORE PROBLEMS</a:t>
            </a:r>
          </a:p>
          <a:p>
            <a:pPr lvl="1"/>
            <a:r>
              <a:rPr lang="en-US" sz="2000" u="sng" dirty="0" smtClean="0"/>
              <a:t>You may be wrong or unclear; Sharing your analysis may create defensiveness (the person may need to work it out.)</a:t>
            </a:r>
          </a:p>
          <a:p>
            <a:pPr lvl="1"/>
            <a:r>
              <a:rPr lang="en-US" sz="2000" u="sng" dirty="0" smtClean="0"/>
              <a:t>How to do? Be tentative! Be SURE you are correct or can confuse a person more.  Be sure the other is ready! (receptive)  Be sure your motive is only to help not show off your analysis or make another feel bad for not looking at it this way.</a:t>
            </a:r>
            <a:endParaRPr lang="en-US" sz="2000" dirty="0" smtClean="0"/>
          </a:p>
          <a:p>
            <a:r>
              <a:rPr lang="en-US" sz="2800" b="1" u="sng" dirty="0" smtClean="0"/>
              <a:t>Evaluating-</a:t>
            </a:r>
            <a:r>
              <a:rPr lang="en-US" sz="1800" b="1" dirty="0" smtClean="0"/>
              <a:t>  JUDGES OTHER’S THOUGHTS OR BEHAVIORS, IMPLYING  YOU ARE QUALIFIED TO JUDGE. (Do only if requested &amp; no put downs)</a:t>
            </a:r>
          </a:p>
          <a:p>
            <a:pPr lvl="1"/>
            <a:r>
              <a:rPr lang="en-US" sz="2000" u="sng" dirty="0" smtClean="0"/>
              <a:t>Remember: the other’s presenting image may need protection!  It can arouse defensiveness   by threatening the self-concept</a:t>
            </a:r>
            <a:r>
              <a:rPr lang="en-US" sz="1600" u="sng" dirty="0" smtClean="0"/>
              <a:t>.  </a:t>
            </a:r>
          </a:p>
          <a:p>
            <a:r>
              <a:rPr lang="en-US" sz="2800" b="1" u="sng" dirty="0" smtClean="0"/>
              <a:t>Advising</a:t>
            </a:r>
            <a:r>
              <a:rPr lang="en-US" sz="2400" b="1" dirty="0" smtClean="0"/>
              <a:t>-  </a:t>
            </a:r>
            <a:r>
              <a:rPr lang="en-US" sz="2000" b="1" dirty="0" smtClean="0"/>
              <a:t>Telling someone what to do, it can be asked for clearly “What should I do?”, ambiguously  “What do you think of her?”, or not at all.</a:t>
            </a:r>
          </a:p>
          <a:p>
            <a:pPr lvl="1"/>
            <a:r>
              <a:rPr lang="en-US" sz="2000" b="1" dirty="0" smtClean="0"/>
              <a:t>ADVICE is not always helpful: may be bad, allows others to avoid responsibility for decisions, not always wanted (you suggest there’s something wrong w/ the person)</a:t>
            </a:r>
          </a:p>
          <a:p>
            <a:pPr lvl="1"/>
            <a:r>
              <a:rPr lang="en-US" sz="2000" b="1" dirty="0" smtClean="0"/>
              <a:t>Before offering: Make sure it’s wanted; the person is ready to accept it; it is correct (check the facts); the receiver won’t blame you.</a:t>
            </a:r>
          </a:p>
          <a:p>
            <a:pPr lvl="1">
              <a:buNone/>
            </a:pPr>
            <a:endParaRPr lang="en-US" sz="2000" b="1" dirty="0" smtClean="0"/>
          </a:p>
          <a:p>
            <a:pPr>
              <a:buNone/>
            </a:pPr>
            <a:endParaRPr lang="en-US" sz="1800" u="sng" dirty="0" smtClean="0"/>
          </a:p>
          <a:p>
            <a:pPr lvl="1">
              <a:buNone/>
            </a:pPr>
            <a:endParaRPr lang="en-US" sz="18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Listening: Which response to use?</a:t>
            </a:r>
            <a:endParaRPr lang="en-US" dirty="0"/>
          </a:p>
        </p:txBody>
      </p:sp>
      <p:sp>
        <p:nvSpPr>
          <p:cNvPr id="3" name="Content Placeholder 2"/>
          <p:cNvSpPr>
            <a:spLocks noGrp="1"/>
          </p:cNvSpPr>
          <p:nvPr>
            <p:ph idx="1"/>
          </p:nvPr>
        </p:nvSpPr>
        <p:spPr>
          <a:xfrm>
            <a:off x="0" y="1143000"/>
            <a:ext cx="9144000" cy="5715000"/>
          </a:xfrm>
          <a:solidFill>
            <a:srgbClr val="E5F3F7"/>
          </a:solidFill>
        </p:spPr>
        <p:txBody>
          <a:bodyPr>
            <a:normAutofit/>
          </a:bodyPr>
          <a:lstStyle/>
          <a:p>
            <a:r>
              <a:rPr lang="en-US" sz="2800" u="sng" dirty="0" smtClean="0"/>
              <a:t>Begin with less directive, more reflective  ones to be safe.</a:t>
            </a:r>
          </a:p>
          <a:p>
            <a:r>
              <a:rPr lang="en-US" sz="2800" b="1" dirty="0" smtClean="0"/>
              <a:t>Consider 3 factors:</a:t>
            </a:r>
          </a:p>
          <a:p>
            <a:pPr lvl="1"/>
            <a:r>
              <a:rPr lang="en-US" sz="2400" b="1" dirty="0" smtClean="0"/>
              <a:t>Situation</a:t>
            </a:r>
            <a:r>
              <a:rPr lang="en-US" sz="2400" dirty="0" smtClean="0"/>
              <a:t>-  match response to the nature of the situation/problem</a:t>
            </a:r>
          </a:p>
          <a:p>
            <a:pPr lvl="1"/>
            <a:r>
              <a:rPr lang="en-US" sz="2400" b="1" dirty="0" smtClean="0"/>
              <a:t>Other Person</a:t>
            </a:r>
            <a:r>
              <a:rPr lang="en-US" sz="2400" dirty="0" smtClean="0"/>
              <a:t>- Open to receiving help &amp; regards your  support as valuable</a:t>
            </a:r>
            <a:endParaRPr lang="en-US" sz="1200" dirty="0" smtClean="0"/>
          </a:p>
          <a:p>
            <a:pPr lvl="1"/>
            <a:r>
              <a:rPr lang="en-US" sz="2400" b="1" dirty="0" smtClean="0"/>
              <a:t> Yourself-  </a:t>
            </a:r>
            <a:r>
              <a:rPr lang="en-US" sz="2400" dirty="0" smtClean="0"/>
              <a:t>Consider your weaknesses as well as strengths (skills and motivation)</a:t>
            </a:r>
          </a:p>
          <a:p>
            <a:pPr lvl="1">
              <a:buNone/>
            </a:pPr>
            <a:r>
              <a:rPr lang="en-US" sz="2400" dirty="0" smtClean="0"/>
              <a:t>It takes practice, but it’s worth it! </a:t>
            </a:r>
            <a:br>
              <a:rPr lang="en-US" sz="2400" dirty="0" smtClean="0"/>
            </a:br>
            <a:r>
              <a:rPr lang="en-US" sz="2400" dirty="0" smtClean="0"/>
              <a:t>You’ll have more quality relationships at work, at home, etc. !   8)</a:t>
            </a:r>
          </a:p>
          <a:p>
            <a:pPr lvl="1">
              <a:buNone/>
            </a:pPr>
            <a:r>
              <a:rPr lang="en-US" sz="2400" smtClean="0"/>
              <a:t>(We </a:t>
            </a:r>
            <a:r>
              <a:rPr lang="en-US" sz="2400" dirty="0" smtClean="0"/>
              <a:t>probably all need to work </a:t>
            </a:r>
            <a:r>
              <a:rPr lang="en-US" sz="2400" smtClean="0"/>
              <a:t>on it .)</a:t>
            </a:r>
            <a:endParaRPr 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200" dirty="0" smtClean="0"/>
              <a:t>The Nature of Listening</a:t>
            </a:r>
            <a:endParaRPr lang="en-US" sz="3200" dirty="0"/>
          </a:p>
        </p:txBody>
      </p:sp>
      <p:sp>
        <p:nvSpPr>
          <p:cNvPr id="3" name="Content Placeholder 2"/>
          <p:cNvSpPr>
            <a:spLocks noGrp="1"/>
          </p:cNvSpPr>
          <p:nvPr>
            <p:ph idx="1"/>
          </p:nvPr>
        </p:nvSpPr>
        <p:spPr>
          <a:xfrm>
            <a:off x="0" y="685800"/>
            <a:ext cx="9144000" cy="6172200"/>
          </a:xfrm>
          <a:solidFill>
            <a:schemeClr val="tx2">
              <a:lumMod val="20000"/>
              <a:lumOff val="80000"/>
            </a:schemeClr>
          </a:solidFill>
          <a:ln>
            <a:solidFill>
              <a:srgbClr val="E5F3F7"/>
            </a:solidFill>
          </a:ln>
        </p:spPr>
        <p:txBody>
          <a:bodyPr>
            <a:normAutofit/>
          </a:bodyPr>
          <a:lstStyle/>
          <a:p>
            <a:r>
              <a:rPr lang="en-US" sz="2400" b="1" dirty="0" smtClean="0"/>
              <a:t>Importance: </a:t>
            </a:r>
            <a:r>
              <a:rPr lang="en-US" sz="2400" dirty="0" smtClean="0"/>
              <a:t>needed for personal and professional success, most frequent form of communication, and more valued than speaking</a:t>
            </a:r>
          </a:p>
          <a:p>
            <a:r>
              <a:rPr lang="en-US" sz="2400" b="1" dirty="0" smtClean="0"/>
              <a:t>Definition:</a:t>
            </a:r>
            <a:r>
              <a:rPr lang="en-US" sz="2400" dirty="0" smtClean="0"/>
              <a:t>  </a:t>
            </a:r>
            <a:r>
              <a:rPr lang="en-US" sz="2400" dirty="0"/>
              <a:t>d</a:t>
            </a:r>
            <a:r>
              <a:rPr lang="en-US" sz="2400" dirty="0" smtClean="0"/>
              <a:t>iff. between  hearing and listening</a:t>
            </a:r>
          </a:p>
          <a:p>
            <a:pPr>
              <a:buNone/>
            </a:pPr>
            <a:r>
              <a:rPr lang="en-US" sz="2400" dirty="0" smtClean="0"/>
              <a:t>	</a:t>
            </a:r>
            <a:r>
              <a:rPr lang="en-US" sz="2000" u="sng" dirty="0" smtClean="0"/>
              <a:t>Hearing is physical- </a:t>
            </a:r>
            <a:r>
              <a:rPr lang="en-US" sz="2000" dirty="0" smtClean="0"/>
              <a:t>sound waves hit eardrums, causing vibrations which go to the brain. </a:t>
            </a:r>
            <a:br>
              <a:rPr lang="en-US" sz="2000" dirty="0" smtClean="0"/>
            </a:br>
            <a:r>
              <a:rPr lang="en-US" sz="2000" u="sng" dirty="0" smtClean="0"/>
              <a:t>Listening is psychological- </a:t>
            </a:r>
            <a:r>
              <a:rPr lang="en-US" sz="2000" dirty="0" smtClean="0"/>
              <a:t>making sense of others’ spoken messages (Brain reconstructs impulses then assigns them meaning)</a:t>
            </a:r>
          </a:p>
          <a:p>
            <a:pPr>
              <a:buNone/>
            </a:pPr>
            <a:r>
              <a:rPr lang="en-US" sz="2000" b="1" dirty="0" smtClean="0"/>
              <a:t>	Can be </a:t>
            </a:r>
            <a:r>
              <a:rPr lang="en-US" sz="2000" b="1" u="sng" dirty="0" smtClean="0"/>
              <a:t>mindless</a:t>
            </a:r>
            <a:r>
              <a:rPr lang="en-US" sz="2000" b="1" dirty="0" smtClean="0"/>
              <a:t>-superficial, automatic, “tuned out” when not important</a:t>
            </a:r>
          </a:p>
          <a:p>
            <a:pPr>
              <a:buNone/>
            </a:pPr>
            <a:r>
              <a:rPr lang="en-US" sz="2000" b="1" dirty="0"/>
              <a:t> </a:t>
            </a:r>
            <a:r>
              <a:rPr lang="en-US" sz="2000" b="1" dirty="0" smtClean="0"/>
              <a:t>     Can be </a:t>
            </a:r>
            <a:r>
              <a:rPr lang="en-US" sz="2000" b="1" u="sng" dirty="0" smtClean="0"/>
              <a:t>mindful- </a:t>
            </a:r>
            <a:r>
              <a:rPr lang="en-US" sz="2000" b="1" dirty="0" smtClean="0"/>
              <a:t>conscious and careful, fully focused, b/c we think it matters</a:t>
            </a:r>
          </a:p>
          <a:p>
            <a:pPr>
              <a:buNone/>
            </a:pPr>
            <a:r>
              <a:rPr lang="en-US" sz="2400" b="1" dirty="0" smtClean="0"/>
              <a:t>Reasons:  </a:t>
            </a:r>
            <a:r>
              <a:rPr lang="en-US" sz="2400" dirty="0" smtClean="0"/>
              <a:t>To Understand &amp; Retain </a:t>
            </a:r>
            <a:r>
              <a:rPr lang="en-US" sz="1800" dirty="0" smtClean="0"/>
              <a:t>(in classes, at work the boss’ directives )</a:t>
            </a:r>
          </a:p>
          <a:p>
            <a:pPr>
              <a:buNone/>
            </a:pPr>
            <a:r>
              <a:rPr lang="en-US" sz="2400" b="1" dirty="0"/>
              <a:t>	</a:t>
            </a:r>
            <a:r>
              <a:rPr lang="en-US" sz="2400" b="1" dirty="0" smtClean="0"/>
              <a:t>	      </a:t>
            </a:r>
            <a:r>
              <a:rPr lang="en-US" sz="2400" dirty="0" smtClean="0"/>
              <a:t>To Evaluate </a:t>
            </a:r>
            <a:r>
              <a:rPr lang="en-US" sz="1800" dirty="0" smtClean="0"/>
              <a:t>(judging the quality of message  to accept or reject it)</a:t>
            </a:r>
          </a:p>
          <a:p>
            <a:pPr>
              <a:buNone/>
            </a:pPr>
            <a:r>
              <a:rPr lang="en-US" sz="2400" dirty="0"/>
              <a:t>	</a:t>
            </a:r>
            <a:r>
              <a:rPr lang="en-US" sz="2400" dirty="0" smtClean="0"/>
              <a:t>	      To Build/Maintain Relationships (</a:t>
            </a:r>
            <a:r>
              <a:rPr lang="en-US" sz="1800" dirty="0" smtClean="0"/>
              <a:t>We prefer to communicate w/</a:t>
            </a:r>
          </a:p>
          <a:p>
            <a:pPr>
              <a:buNone/>
            </a:pPr>
            <a:r>
              <a:rPr lang="en-US" sz="1800" dirty="0"/>
              <a:t>	</a:t>
            </a:r>
            <a:r>
              <a:rPr lang="en-US" sz="1800" dirty="0" smtClean="0"/>
              <a:t>	 	  mindful listeners.  Poor listening weakens relationships!) </a:t>
            </a:r>
            <a:endParaRPr lang="en-US" sz="2400" dirty="0" smtClean="0"/>
          </a:p>
          <a:p>
            <a:pPr>
              <a:buNone/>
            </a:pPr>
            <a:r>
              <a:rPr lang="en-US" sz="2400" dirty="0"/>
              <a:t>	</a:t>
            </a:r>
            <a:r>
              <a:rPr lang="en-US" sz="2400" dirty="0" smtClean="0"/>
              <a:t>	      To Help </a:t>
            </a:r>
            <a:r>
              <a:rPr lang="en-US" sz="2000" dirty="0" smtClean="0"/>
              <a:t>&lt;Empathic Listening&gt; </a:t>
            </a:r>
            <a:r>
              <a:rPr lang="en-US" sz="2400" dirty="0" smtClean="0"/>
              <a:t>(</a:t>
            </a:r>
            <a:r>
              <a:rPr lang="en-US" sz="1800" dirty="0" smtClean="0"/>
              <a:t>with concern/understanding, b/c one asks 		for help professionally or personally. We seek the counsel of others.)</a:t>
            </a:r>
            <a:endParaRPr lang="en-US" sz="2400" dirty="0" smtClean="0"/>
          </a:p>
          <a:p>
            <a:pPr>
              <a:buNone/>
            </a:pPr>
            <a:r>
              <a:rPr lang="en-US" sz="2400" b="1" dirty="0" smtClean="0"/>
              <a:t>	</a:t>
            </a:r>
          </a:p>
          <a:p>
            <a:pPr>
              <a:buNone/>
            </a:pPr>
            <a:endParaRPr lang="en-US" sz="2000" b="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Listening Challenges</a:t>
            </a:r>
            <a:endParaRPr lang="en-US" dirty="0"/>
          </a:p>
        </p:txBody>
      </p:sp>
      <p:sp>
        <p:nvSpPr>
          <p:cNvPr id="3" name="Content Placeholder 2"/>
          <p:cNvSpPr>
            <a:spLocks noGrp="1"/>
          </p:cNvSpPr>
          <p:nvPr>
            <p:ph idx="1"/>
          </p:nvPr>
        </p:nvSpPr>
        <p:spPr>
          <a:xfrm>
            <a:off x="0" y="685800"/>
            <a:ext cx="9144000" cy="6172200"/>
          </a:xfrm>
          <a:solidFill>
            <a:srgbClr val="E5F3F7"/>
          </a:solidFill>
          <a:ln>
            <a:solidFill>
              <a:schemeClr val="accent5">
                <a:lumMod val="20000"/>
                <a:lumOff val="80000"/>
              </a:schemeClr>
            </a:solidFill>
          </a:ln>
        </p:spPr>
        <p:txBody>
          <a:bodyPr>
            <a:normAutofit fontScale="32500" lnSpcReduction="20000"/>
          </a:bodyPr>
          <a:lstStyle/>
          <a:p>
            <a:r>
              <a:rPr lang="en-US" sz="7400" b="1" dirty="0" smtClean="0">
                <a:latin typeface="Times New Roman" pitchFamily="18" charset="0"/>
                <a:cs typeface="Times New Roman" pitchFamily="18" charset="0"/>
              </a:rPr>
              <a:t>Not easy</a:t>
            </a:r>
            <a:r>
              <a:rPr lang="en-US" sz="7400" dirty="0" smtClean="0">
                <a:latin typeface="Times New Roman" pitchFamily="18" charset="0"/>
                <a:cs typeface="Times New Roman" pitchFamily="18" charset="0"/>
              </a:rPr>
              <a:t>:  </a:t>
            </a:r>
            <a:r>
              <a:rPr lang="en-US" sz="5500" dirty="0" smtClean="0">
                <a:latin typeface="Times New Roman" pitchFamily="18" charset="0"/>
                <a:cs typeface="Times New Roman" pitchFamily="18" charset="0"/>
              </a:rPr>
              <a:t>Takes time, concentration &amp; work due to Overload, Personal  Concerns, Rapid Thought (Gap Time) and Noise (physical or mental)</a:t>
            </a:r>
          </a:p>
          <a:p>
            <a:pPr>
              <a:buNone/>
            </a:pPr>
            <a:endParaRPr lang="en-US" sz="4500" dirty="0" smtClean="0">
              <a:latin typeface="Times New Roman" pitchFamily="18" charset="0"/>
              <a:cs typeface="Times New Roman" pitchFamily="18" charset="0"/>
            </a:endParaRPr>
          </a:p>
          <a:p>
            <a:r>
              <a:rPr lang="en-US" sz="6000" b="1" dirty="0" smtClean="0">
                <a:latin typeface="Times New Roman" pitchFamily="18" charset="0"/>
                <a:cs typeface="Times New Roman" pitchFamily="18" charset="0"/>
              </a:rPr>
              <a:t>Different Reception: </a:t>
            </a:r>
            <a:r>
              <a:rPr lang="en-US" sz="5500" dirty="0" smtClean="0">
                <a:latin typeface="Times New Roman" pitchFamily="18" charset="0"/>
                <a:cs typeface="Times New Roman" pitchFamily="18" charset="0"/>
              </a:rPr>
              <a:t>Personal perspective and experiences affect interpretation of messages </a:t>
            </a:r>
            <a:r>
              <a:rPr lang="en-US" sz="5500" b="1" dirty="0" smtClean="0">
                <a:latin typeface="Times New Roman" pitchFamily="18" charset="0"/>
                <a:cs typeface="Times New Roman" pitchFamily="18" charset="0"/>
              </a:rPr>
              <a:t>(Receiving)</a:t>
            </a:r>
          </a:p>
          <a:p>
            <a:pPr>
              <a:buNone/>
            </a:pPr>
            <a:endParaRPr lang="en-US" sz="7400" dirty="0" smtClean="0">
              <a:latin typeface="Times New Roman" pitchFamily="18" charset="0"/>
              <a:cs typeface="Times New Roman" pitchFamily="18" charset="0"/>
            </a:endParaRPr>
          </a:p>
          <a:p>
            <a:r>
              <a:rPr lang="en-US" sz="7400" b="1" dirty="0" smtClean="0">
                <a:latin typeface="Times New Roman" pitchFamily="18" charset="0"/>
                <a:cs typeface="Times New Roman" pitchFamily="18" charset="0"/>
              </a:rPr>
              <a:t>Poor Habits:  </a:t>
            </a:r>
            <a:r>
              <a:rPr lang="en-US" sz="5500" dirty="0" smtClean="0">
                <a:latin typeface="Times New Roman" pitchFamily="18" charset="0"/>
                <a:cs typeface="Times New Roman" pitchFamily="18" charset="0"/>
              </a:rPr>
              <a:t>keep us from understanding others’ messages</a:t>
            </a:r>
            <a:endParaRPr lang="en-US" sz="5500" b="1" dirty="0" smtClean="0">
              <a:latin typeface="Times New Roman" pitchFamily="18" charset="0"/>
              <a:cs typeface="Times New Roman" pitchFamily="18" charset="0"/>
            </a:endParaRPr>
          </a:p>
          <a:p>
            <a:pPr lvl="1"/>
            <a:r>
              <a:rPr lang="en-US" sz="5500" b="1" u="sng" dirty="0" smtClean="0">
                <a:latin typeface="Times New Roman" pitchFamily="18" charset="0"/>
                <a:cs typeface="Times New Roman" pitchFamily="18" charset="0"/>
              </a:rPr>
              <a:t>Pseudolistening</a:t>
            </a:r>
            <a:r>
              <a:rPr lang="en-US" sz="5500" dirty="0" smtClean="0">
                <a:latin typeface="Times New Roman" pitchFamily="18" charset="0"/>
                <a:cs typeface="Times New Roman" pitchFamily="18" charset="0"/>
              </a:rPr>
              <a:t>…imitating listening only , mind in another place</a:t>
            </a:r>
          </a:p>
          <a:p>
            <a:pPr lvl="1"/>
            <a:r>
              <a:rPr lang="en-US" sz="5500" b="1" u="sng" dirty="0">
                <a:latin typeface="Times New Roman" pitchFamily="18" charset="0"/>
                <a:cs typeface="Times New Roman" pitchFamily="18" charset="0"/>
              </a:rPr>
              <a:t>S</a:t>
            </a:r>
            <a:r>
              <a:rPr lang="en-US" sz="5500" b="1" u="sng" dirty="0" smtClean="0">
                <a:latin typeface="Times New Roman" pitchFamily="18" charset="0"/>
                <a:cs typeface="Times New Roman" pitchFamily="18" charset="0"/>
              </a:rPr>
              <a:t>tage hogging</a:t>
            </a:r>
            <a:r>
              <a:rPr lang="en-US" sz="5500" dirty="0" smtClean="0">
                <a:latin typeface="Times New Roman" pitchFamily="18" charset="0"/>
                <a:cs typeface="Times New Roman" pitchFamily="18" charset="0"/>
              </a:rPr>
              <a:t>… focusing only on your ideas/ interests (to hold the floor or demonstrate superiority.   Remember “conversational narcissism”?</a:t>
            </a:r>
          </a:p>
          <a:p>
            <a:pPr lvl="1"/>
            <a:r>
              <a:rPr lang="en-US" sz="5500" b="1" u="sng" dirty="0" smtClean="0">
                <a:latin typeface="Times New Roman" pitchFamily="18" charset="0"/>
                <a:cs typeface="Times New Roman" pitchFamily="18" charset="0"/>
              </a:rPr>
              <a:t>Selective Listening</a:t>
            </a:r>
            <a:r>
              <a:rPr lang="en-US" sz="5500" b="1" dirty="0" smtClean="0">
                <a:latin typeface="Times New Roman" pitchFamily="18" charset="0"/>
                <a:cs typeface="Times New Roman" pitchFamily="18" charset="0"/>
              </a:rPr>
              <a:t>…</a:t>
            </a:r>
            <a:r>
              <a:rPr lang="en-US" sz="5500" dirty="0" smtClean="0">
                <a:latin typeface="Times New Roman" pitchFamily="18" charset="0"/>
                <a:cs typeface="Times New Roman" pitchFamily="18" charset="0"/>
              </a:rPr>
              <a:t>responding</a:t>
            </a:r>
            <a:r>
              <a:rPr lang="en-US" sz="5500" b="1" dirty="0" smtClean="0">
                <a:latin typeface="Times New Roman" pitchFamily="18" charset="0"/>
                <a:cs typeface="Times New Roman" pitchFamily="18" charset="0"/>
              </a:rPr>
              <a:t> </a:t>
            </a:r>
            <a:r>
              <a:rPr lang="en-US" sz="5500" dirty="0" smtClean="0">
                <a:latin typeface="Times New Roman" pitchFamily="18" charset="0"/>
                <a:cs typeface="Times New Roman" pitchFamily="18" charset="0"/>
              </a:rPr>
              <a:t>only to what interests you (like talking to a tree)  </a:t>
            </a:r>
          </a:p>
          <a:p>
            <a:pPr lvl="1">
              <a:buNone/>
            </a:pPr>
            <a:r>
              <a:rPr lang="en-US" sz="5500" dirty="0">
                <a:latin typeface="Times New Roman" pitchFamily="18" charset="0"/>
                <a:cs typeface="Times New Roman" pitchFamily="18" charset="0"/>
              </a:rPr>
              <a:t>	</a:t>
            </a:r>
            <a:r>
              <a:rPr lang="en-US" sz="5500" dirty="0" smtClean="0">
                <a:latin typeface="Times New Roman" pitchFamily="18" charset="0"/>
                <a:cs typeface="Times New Roman" pitchFamily="18" charset="0"/>
              </a:rPr>
              <a:t>p. 180</a:t>
            </a:r>
          </a:p>
          <a:p>
            <a:pPr lvl="1"/>
            <a:r>
              <a:rPr lang="en-US" sz="5500" b="1" u="sng" dirty="0" smtClean="0">
                <a:latin typeface="Times New Roman" pitchFamily="18" charset="0"/>
                <a:cs typeface="Times New Roman" pitchFamily="18" charset="0"/>
              </a:rPr>
              <a:t>Gap filling</a:t>
            </a:r>
            <a:r>
              <a:rPr lang="en-US" sz="5500" b="1" dirty="0" smtClean="0">
                <a:latin typeface="Times New Roman" pitchFamily="18" charset="0"/>
                <a:cs typeface="Times New Roman" pitchFamily="18" charset="0"/>
              </a:rPr>
              <a:t>… </a:t>
            </a:r>
            <a:r>
              <a:rPr lang="en-US" sz="5500" dirty="0" smtClean="0">
                <a:latin typeface="Times New Roman" pitchFamily="18" charset="0"/>
                <a:cs typeface="Times New Roman" pitchFamily="18" charset="0"/>
              </a:rPr>
              <a:t>distorting messages by making up info. to fill in gaps they didn’t “get”</a:t>
            </a:r>
          </a:p>
          <a:p>
            <a:pPr lvl="1"/>
            <a:r>
              <a:rPr lang="en-US" sz="5500" b="1" u="sng" dirty="0" smtClean="0">
                <a:latin typeface="Times New Roman" pitchFamily="18" charset="0"/>
                <a:cs typeface="Times New Roman" pitchFamily="18" charset="0"/>
              </a:rPr>
              <a:t>Insulated listening</a:t>
            </a:r>
            <a:r>
              <a:rPr lang="en-US" sz="5500" b="1" dirty="0" smtClean="0">
                <a:latin typeface="Times New Roman" pitchFamily="18" charset="0"/>
                <a:cs typeface="Times New Roman" pitchFamily="18" charset="0"/>
              </a:rPr>
              <a:t> </a:t>
            </a:r>
            <a:r>
              <a:rPr lang="en-US" sz="5500" dirty="0" smtClean="0">
                <a:latin typeface="Times New Roman" pitchFamily="18" charset="0"/>
                <a:cs typeface="Times New Roman" pitchFamily="18" charset="0"/>
              </a:rPr>
              <a:t>…avoiding topics you’d rather not deal with (</a:t>
            </a:r>
            <a:r>
              <a:rPr lang="en-US" sz="5500" u="sng" dirty="0" smtClean="0">
                <a:latin typeface="Times New Roman" pitchFamily="18" charset="0"/>
                <a:cs typeface="Times New Roman" pitchFamily="18" charset="0"/>
              </a:rPr>
              <a:t>almost</a:t>
            </a:r>
            <a:r>
              <a:rPr lang="en-US" sz="5500" dirty="0" smtClean="0">
                <a:latin typeface="Times New Roman" pitchFamily="18" charset="0"/>
                <a:cs typeface="Times New Roman" pitchFamily="18" charset="0"/>
              </a:rPr>
              <a:t>  the opposite of Selective Listening)</a:t>
            </a:r>
          </a:p>
          <a:p>
            <a:pPr lvl="1"/>
            <a:r>
              <a:rPr lang="en-US" sz="5500" b="1" u="sng" dirty="0" smtClean="0">
                <a:latin typeface="Times New Roman" pitchFamily="18" charset="0"/>
                <a:cs typeface="Times New Roman" pitchFamily="18" charset="0"/>
              </a:rPr>
              <a:t>Defensive Listening</a:t>
            </a:r>
            <a:r>
              <a:rPr lang="en-US" sz="5500" dirty="0" smtClean="0">
                <a:latin typeface="Times New Roman" pitchFamily="18" charset="0"/>
                <a:cs typeface="Times New Roman" pitchFamily="18" charset="0"/>
              </a:rPr>
              <a:t>… hearing comments as personal attacks (might be insecure or have a weak self-image)</a:t>
            </a:r>
          </a:p>
          <a:p>
            <a:pPr lvl="1"/>
            <a:r>
              <a:rPr lang="en-US" sz="5500" b="1" u="sng" dirty="0" smtClean="0">
                <a:latin typeface="Times New Roman" pitchFamily="18" charset="0"/>
                <a:cs typeface="Times New Roman" pitchFamily="18" charset="0"/>
              </a:rPr>
              <a:t>Ambushing</a:t>
            </a:r>
            <a:r>
              <a:rPr lang="en-US" sz="5500" dirty="0" smtClean="0">
                <a:latin typeface="Times New Roman" pitchFamily="18" charset="0"/>
                <a:cs typeface="Times New Roman" pitchFamily="18" charset="0"/>
              </a:rPr>
              <a:t>…collecting information to use against others (creates defensiveness)</a:t>
            </a:r>
            <a:endParaRPr lang="en-US" sz="5500" u="sng" dirty="0" smtClean="0">
              <a:latin typeface="Times New Roman" pitchFamily="18" charset="0"/>
              <a:cs typeface="Times New Roman" pitchFamily="18" charset="0"/>
            </a:endParaRPr>
          </a:p>
          <a:p>
            <a:pPr lvl="1"/>
            <a:endParaRPr lang="en-US" sz="5500" dirty="0" smtClean="0">
              <a:latin typeface="Times New Roman" pitchFamily="18" charset="0"/>
              <a:cs typeface="Times New Roman" pitchFamily="18" charset="0"/>
            </a:endParaRPr>
          </a:p>
          <a:p>
            <a:pPr lvl="1"/>
            <a:endParaRPr lang="en-US" sz="2900" dirty="0" smtClean="0"/>
          </a:p>
          <a:p>
            <a:pPr lvl="1"/>
            <a:endParaRPr lang="en-US" sz="1800" dirty="0" smtClean="0"/>
          </a:p>
          <a:p>
            <a:pPr>
              <a:buNone/>
            </a:pP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Process or Components of Listening</a:t>
            </a:r>
            <a:endParaRPr lang="en-US" dirty="0"/>
          </a:p>
        </p:txBody>
      </p:sp>
      <p:sp>
        <p:nvSpPr>
          <p:cNvPr id="3" name="Content Placeholder 2"/>
          <p:cNvSpPr>
            <a:spLocks noGrp="1"/>
          </p:cNvSpPr>
          <p:nvPr>
            <p:ph idx="1"/>
          </p:nvPr>
        </p:nvSpPr>
        <p:spPr>
          <a:xfrm>
            <a:off x="0" y="685800"/>
            <a:ext cx="9144000" cy="6172200"/>
          </a:xfrm>
          <a:solidFill>
            <a:srgbClr val="E5F3F7"/>
          </a:solidFill>
        </p:spPr>
        <p:txBody>
          <a:bodyPr>
            <a:normAutofit/>
          </a:bodyPr>
          <a:lstStyle/>
          <a:p>
            <a:r>
              <a:rPr lang="en-US" sz="2400" b="1" dirty="0" smtClean="0"/>
              <a:t>Hearing</a:t>
            </a:r>
            <a:r>
              <a:rPr lang="en-US" sz="2400" dirty="0" smtClean="0"/>
              <a:t>-</a:t>
            </a:r>
            <a:r>
              <a:rPr lang="en-US" sz="2000" dirty="0" smtClean="0"/>
              <a:t> physical  beginning of listening process (nonselective, earlier def.)</a:t>
            </a:r>
          </a:p>
          <a:p>
            <a:pPr lvl="1"/>
            <a:r>
              <a:rPr lang="en-US" sz="2000" dirty="0" smtClean="0"/>
              <a:t>Diminished by physical disorders (get hearing checked, esp. children), background noise, and auditory fatigue (from hearing loud noises ie. Jackhammers, rock concerts.  Less hearing frustrates both sender and receiver and can cause ineffective communication.</a:t>
            </a:r>
          </a:p>
          <a:p>
            <a:r>
              <a:rPr lang="en-US" sz="2400" b="1" dirty="0" smtClean="0"/>
              <a:t>Attending-</a:t>
            </a:r>
            <a:r>
              <a:rPr lang="en-US" dirty="0" smtClean="0"/>
              <a:t> </a:t>
            </a:r>
            <a:r>
              <a:rPr lang="en-US" sz="2000" dirty="0" smtClean="0"/>
              <a:t>psychological process of selecting some cues and filtering out others. If you care about it, you’ll ATTEND to listening. Can be physical problem or just insensitivity.  Attending helps sender by increasing long-term recall of details if an attentive listener.</a:t>
            </a:r>
          </a:p>
          <a:p>
            <a:r>
              <a:rPr lang="en-US" sz="2400" b="1" dirty="0" smtClean="0"/>
              <a:t>Understanding-</a:t>
            </a:r>
            <a:r>
              <a:rPr lang="en-US" sz="2400" dirty="0" smtClean="0"/>
              <a:t> </a:t>
            </a:r>
            <a:r>
              <a:rPr lang="en-US" sz="2000" dirty="0" smtClean="0"/>
              <a:t>4 elements: Awareness (of language rules), Knowledge (of Source), Context of message (intercultural as well as all else), Mental ability of listener (verbal ability, intelligence and motivation)</a:t>
            </a:r>
          </a:p>
          <a:p>
            <a:r>
              <a:rPr lang="en-US" sz="2400" b="1" dirty="0" smtClean="0"/>
              <a:t>Remembering-</a:t>
            </a:r>
            <a:r>
              <a:rPr lang="en-US" sz="2400" dirty="0" smtClean="0"/>
              <a:t> </a:t>
            </a:r>
            <a:r>
              <a:rPr lang="en-US" sz="2000" dirty="0" smtClean="0"/>
              <a:t>recalling understood information (residual messages b/c forgetting starts immed.) In 2 months, only about 25% is remembered, sometimes impressions rather than exact details.</a:t>
            </a:r>
          </a:p>
          <a:p>
            <a:r>
              <a:rPr lang="en-US" sz="2000" b="1" dirty="0" smtClean="0"/>
              <a:t>Responding-</a:t>
            </a:r>
            <a:r>
              <a:rPr lang="en-US" sz="2000" dirty="0" smtClean="0"/>
              <a:t>An </a:t>
            </a:r>
            <a:r>
              <a:rPr lang="en-US" sz="2000" u="sng" dirty="0" smtClean="0"/>
              <a:t>external element </a:t>
            </a:r>
            <a:r>
              <a:rPr lang="en-US" sz="2000" dirty="0" smtClean="0"/>
              <a:t>of observable feedback, V and NV.  WE ARE SENDING &amp; RECEIVING AT THE SAME TIME=TRANSACTIONAL NATURE OF COMM.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Listening Responses</a:t>
            </a:r>
            <a:endParaRPr lang="en-US" dirty="0"/>
          </a:p>
        </p:txBody>
      </p:sp>
      <p:sp>
        <p:nvSpPr>
          <p:cNvPr id="3" name="Content Placeholder 2"/>
          <p:cNvSpPr>
            <a:spLocks noGrp="1"/>
          </p:cNvSpPr>
          <p:nvPr>
            <p:ph idx="1"/>
          </p:nvPr>
        </p:nvSpPr>
        <p:spPr>
          <a:xfrm>
            <a:off x="0" y="685800"/>
            <a:ext cx="9144000" cy="6172200"/>
          </a:xfrm>
          <a:solidFill>
            <a:srgbClr val="E5F3F7"/>
          </a:solidFill>
        </p:spPr>
        <p:txBody>
          <a:bodyPr/>
          <a:lstStyle/>
          <a:p>
            <a:r>
              <a:rPr lang="en-US" b="1" u="sng" dirty="0" smtClean="0"/>
              <a:t>Silent </a:t>
            </a:r>
            <a:r>
              <a:rPr lang="en-US" sz="2800" b="1" u="sng" dirty="0" smtClean="0"/>
              <a:t>Listening</a:t>
            </a:r>
            <a:r>
              <a:rPr lang="en-US" u="sng" dirty="0" smtClean="0"/>
              <a:t>: </a:t>
            </a:r>
            <a:r>
              <a:rPr lang="en-US" sz="2800" dirty="0" smtClean="0"/>
              <a:t>nonverbally attentive w/o oral feedback</a:t>
            </a:r>
          </a:p>
          <a:p>
            <a:pPr lvl="1"/>
            <a:r>
              <a:rPr lang="en-US" dirty="0" smtClean="0"/>
              <a:t>If you don’t want the speaker to keep talking. Can be right approach…</a:t>
            </a:r>
            <a:endParaRPr lang="en-US" dirty="0"/>
          </a:p>
          <a:p>
            <a:pPr lvl="2"/>
            <a:r>
              <a:rPr lang="en-US" sz="2800" dirty="0" smtClean="0"/>
              <a:t>in </a:t>
            </a:r>
            <a:r>
              <a:rPr lang="en-US" sz="2800" b="1" dirty="0" smtClean="0"/>
              <a:t>large</a:t>
            </a:r>
            <a:r>
              <a:rPr lang="en-US" sz="2800" dirty="0" smtClean="0"/>
              <a:t> audiences or to avoid interrupting the flow (a joke)</a:t>
            </a:r>
          </a:p>
          <a:p>
            <a:pPr lvl="2"/>
            <a:r>
              <a:rPr lang="en-US" sz="2800" dirty="0" smtClean="0"/>
              <a:t>When helping others (Sonia Johnson’s “hearing into being”  women cried when allowed to speak uninterrupted.)</a:t>
            </a:r>
          </a:p>
          <a:p>
            <a:pPr lvl="2">
              <a:buNone/>
            </a:pPr>
            <a:endParaRPr lang="en-US" sz="2800" dirty="0" smtClean="0"/>
          </a:p>
          <a:p>
            <a:pPr lvl="3"/>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fontScale="90000"/>
          </a:bodyPr>
          <a:lstStyle/>
          <a:p>
            <a:r>
              <a:rPr lang="en-US" dirty="0" smtClean="0"/>
              <a:t>Listening Responses -Questions</a:t>
            </a:r>
            <a:endParaRPr lang="en-US" dirty="0"/>
          </a:p>
        </p:txBody>
      </p:sp>
      <p:sp>
        <p:nvSpPr>
          <p:cNvPr id="3" name="Content Placeholder 2"/>
          <p:cNvSpPr>
            <a:spLocks noGrp="1"/>
          </p:cNvSpPr>
          <p:nvPr>
            <p:ph idx="1"/>
          </p:nvPr>
        </p:nvSpPr>
        <p:spPr>
          <a:xfrm>
            <a:off x="0" y="533400"/>
            <a:ext cx="8915400" cy="6324600"/>
          </a:xfrm>
          <a:solidFill>
            <a:srgbClr val="E5F3F7"/>
          </a:solidFill>
        </p:spPr>
        <p:txBody>
          <a:bodyPr>
            <a:normAutofit fontScale="25000" lnSpcReduction="20000"/>
          </a:bodyPr>
          <a:lstStyle/>
          <a:p>
            <a:r>
              <a:rPr lang="en-US" sz="10400" b="1" u="sng" dirty="0" smtClean="0"/>
              <a:t>Questioning:  </a:t>
            </a:r>
            <a:r>
              <a:rPr lang="en-US" sz="10400" dirty="0" smtClean="0"/>
              <a:t>Asking a speaker for more information. “most popular piece of language” (Goodman and Easterly) </a:t>
            </a:r>
          </a:p>
          <a:p>
            <a:pPr>
              <a:buNone/>
            </a:pPr>
            <a:r>
              <a:rPr lang="en-US" sz="10400" b="1" dirty="0" smtClean="0"/>
              <a:t>	</a:t>
            </a:r>
            <a:r>
              <a:rPr lang="en-US" sz="9600" b="1" dirty="0" smtClean="0"/>
              <a:t>      Sincere, </a:t>
            </a:r>
            <a:r>
              <a:rPr lang="en-US" sz="9600" b="1" u="sng" dirty="0" smtClean="0"/>
              <a:t>nondirective ?s are more reflective than directive</a:t>
            </a:r>
            <a:r>
              <a:rPr lang="en-US" sz="9600" dirty="0" smtClean="0"/>
              <a:t>.</a:t>
            </a:r>
          </a:p>
          <a:p>
            <a:pPr lvl="1">
              <a:buNone/>
            </a:pPr>
            <a:r>
              <a:rPr lang="en-US" sz="10400" dirty="0" smtClean="0"/>
              <a:t>1.  To clarify meaning (use appropriate NV)</a:t>
            </a:r>
          </a:p>
          <a:p>
            <a:pPr lvl="1">
              <a:buNone/>
            </a:pPr>
            <a:r>
              <a:rPr lang="en-US" sz="10400" dirty="0" smtClean="0"/>
              <a:t>2.  To learn others’ thoughts, feelings, wants…”What do you think?”</a:t>
            </a:r>
          </a:p>
          <a:p>
            <a:pPr lvl="1">
              <a:buNone/>
            </a:pPr>
            <a:r>
              <a:rPr lang="en-US" sz="10400" dirty="0" smtClean="0"/>
              <a:t>        </a:t>
            </a:r>
            <a:r>
              <a:rPr lang="en-US" sz="10400" u="sng" dirty="0" smtClean="0"/>
              <a:t>Open -</a:t>
            </a:r>
            <a:r>
              <a:rPr lang="en-US" sz="10400" dirty="0" smtClean="0"/>
              <a:t> allow a variety of extended answers</a:t>
            </a:r>
          </a:p>
          <a:p>
            <a:pPr lvl="1">
              <a:buNone/>
            </a:pPr>
            <a:r>
              <a:rPr lang="en-US" sz="10400" dirty="0" smtClean="0"/>
              <a:t>	    </a:t>
            </a:r>
            <a:r>
              <a:rPr lang="en-US" sz="10400" u="sng" dirty="0" smtClean="0"/>
              <a:t>Closed -</a:t>
            </a:r>
            <a:r>
              <a:rPr lang="en-US" sz="10400" dirty="0" smtClean="0"/>
              <a:t>allow a limited range of answers (either/or, Yes/No</a:t>
            </a:r>
          </a:p>
          <a:p>
            <a:pPr lvl="1">
              <a:buNone/>
            </a:pPr>
            <a:r>
              <a:rPr lang="en-US" sz="10400" dirty="0" smtClean="0"/>
              <a:t>       “Were you upset?”</a:t>
            </a:r>
          </a:p>
          <a:p>
            <a:pPr marL="1828800" lvl="1" indent="-1371600">
              <a:buNone/>
            </a:pPr>
            <a:r>
              <a:rPr lang="en-US" sz="10400" dirty="0" smtClean="0"/>
              <a:t>3.  To encourage collaboration “Tell me more.” Doesn’t need to be  a  question. </a:t>
            </a:r>
          </a:p>
          <a:p>
            <a:pPr marL="1828800" lvl="1" indent="-1371600">
              <a:buNone/>
            </a:pPr>
            <a:r>
              <a:rPr lang="en-US" sz="10400" dirty="0" smtClean="0"/>
              <a:t>4.  To encourage discovery …a PROMPT ?  “What would you do?”</a:t>
            </a:r>
          </a:p>
          <a:p>
            <a:pPr marL="1828800" lvl="1" indent="-1371600">
              <a:buNone/>
            </a:pPr>
            <a:r>
              <a:rPr lang="en-US" sz="10400" dirty="0" smtClean="0"/>
              <a:t>5.  To gather more facts/details so you have a better picture “What happened next?”</a:t>
            </a:r>
          </a:p>
          <a:p>
            <a:pPr marL="1371600" lvl="1" indent="-914400">
              <a:buNone/>
            </a:pPr>
            <a:endParaRPr lang="en-US" sz="6200" b="1" dirty="0" smtClean="0"/>
          </a:p>
          <a:p>
            <a:pPr marL="1371600" lvl="1" indent="-91440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sz="4000" dirty="0" smtClean="0"/>
              <a:t>Listening Responses, </a:t>
            </a:r>
            <a:r>
              <a:rPr lang="en-US" sz="2800" dirty="0" smtClean="0"/>
              <a:t>cont.</a:t>
            </a:r>
            <a:endParaRPr lang="en-US" sz="2800" dirty="0"/>
          </a:p>
        </p:txBody>
      </p:sp>
      <p:sp>
        <p:nvSpPr>
          <p:cNvPr id="3" name="Content Placeholder 2"/>
          <p:cNvSpPr>
            <a:spLocks noGrp="1"/>
          </p:cNvSpPr>
          <p:nvPr>
            <p:ph idx="1"/>
          </p:nvPr>
        </p:nvSpPr>
        <p:spPr>
          <a:xfrm>
            <a:off x="0" y="609600"/>
            <a:ext cx="9144000" cy="7086600"/>
          </a:xfrm>
          <a:solidFill>
            <a:srgbClr val="E5F3F7"/>
          </a:solidFill>
        </p:spPr>
        <p:txBody>
          <a:bodyPr>
            <a:noAutofit/>
          </a:bodyPr>
          <a:lstStyle/>
          <a:p>
            <a:pPr marL="1371600" lvl="1" indent="-914400">
              <a:buNone/>
            </a:pPr>
            <a:r>
              <a:rPr lang="en-US" b="1" dirty="0" smtClean="0"/>
              <a:t>Counterfeit ?s:  </a:t>
            </a:r>
            <a:r>
              <a:rPr lang="en-US" sz="2400" b="1" dirty="0" smtClean="0"/>
              <a:t>disguised attempts to send messages; more</a:t>
            </a:r>
          </a:p>
          <a:p>
            <a:pPr marL="1371600" lvl="1" indent="-914400">
              <a:buNone/>
            </a:pPr>
            <a:r>
              <a:rPr lang="en-US" sz="2400" b="1" dirty="0" smtClean="0"/>
              <a:t>directive,  but not all bad </a:t>
            </a:r>
            <a:r>
              <a:rPr lang="en-US" sz="2400" dirty="0" smtClean="0"/>
              <a:t>(NV behavior makes sincere ? counterfeit )</a:t>
            </a:r>
          </a:p>
          <a:p>
            <a:pPr marL="800100" lvl="1" indent="-342900">
              <a:buAutoNum type="arabicPeriod"/>
            </a:pPr>
            <a:r>
              <a:rPr lang="en-US" sz="2400" u="sng" dirty="0" smtClean="0"/>
              <a:t>Traps:  </a:t>
            </a:r>
            <a:r>
              <a:rPr lang="en-US" sz="2400" dirty="0" smtClean="0"/>
              <a:t>Looking for agreement ; leading ?s  w or w/o tag lines, signal a desired response. “You think so, don’t you?” Tries to back you into a corner.  (Affect memory-after seeing videos, if asked leading questions, fewer details were recalled.)</a:t>
            </a:r>
          </a:p>
          <a:p>
            <a:pPr marL="800100" lvl="1" indent="-342900">
              <a:buAutoNum type="arabicPeriod"/>
            </a:pPr>
            <a:r>
              <a:rPr lang="en-US" sz="2400" u="sng" dirty="0" smtClean="0"/>
              <a:t>Statements:  </a:t>
            </a:r>
            <a:r>
              <a:rPr lang="en-US" sz="2400" dirty="0" smtClean="0"/>
              <a:t>Emphasizing words can make a? a statement.-“Are you  going to let </a:t>
            </a:r>
            <a:r>
              <a:rPr lang="en-US" sz="2400" b="1" dirty="0" smtClean="0"/>
              <a:t>her</a:t>
            </a:r>
            <a:r>
              <a:rPr lang="en-US" sz="2400" dirty="0" smtClean="0"/>
              <a:t> borrow it?” OR turn it into advice- Are you going to </a:t>
            </a:r>
            <a:r>
              <a:rPr lang="en-US" sz="2400" b="1" dirty="0" smtClean="0"/>
              <a:t>let him get away with it</a:t>
            </a:r>
            <a:r>
              <a:rPr lang="en-US" sz="2400" dirty="0" smtClean="0"/>
              <a:t>?”</a:t>
            </a:r>
          </a:p>
          <a:p>
            <a:pPr marL="800100" lvl="1" indent="-342900">
              <a:buAutoNum type="arabicPeriod"/>
            </a:pPr>
            <a:r>
              <a:rPr lang="en-US" sz="2400" u="sng" dirty="0" smtClean="0"/>
              <a:t>Hidden Agendas:  </a:t>
            </a:r>
            <a:r>
              <a:rPr lang="en-US" sz="2400" dirty="0" smtClean="0"/>
              <a:t>Strategic set ups- ”What’re you doing Saturday afternoon?”  “Nothing.” “Good! I need help moving.”  (Creates defensiveness!)</a:t>
            </a:r>
          </a:p>
          <a:p>
            <a:pPr marL="800100" lvl="1" indent="-342900">
              <a:buAutoNum type="arabicPeriod"/>
            </a:pPr>
            <a:r>
              <a:rPr lang="en-US" sz="2400" u="sng" dirty="0" smtClean="0"/>
              <a:t>Search for Correct Answers:  </a:t>
            </a:r>
            <a:r>
              <a:rPr lang="en-US" sz="2400" dirty="0" smtClean="0"/>
              <a:t>Looks for </a:t>
            </a:r>
            <a:r>
              <a:rPr lang="en-US" sz="2400" u="sng" dirty="0" smtClean="0"/>
              <a:t>preferred  answer.</a:t>
            </a:r>
            <a:r>
              <a:rPr lang="en-US" sz="2400" dirty="0" smtClean="0"/>
              <a:t>  “Does this make me look fat?”  ”What should I wear?” BE CAREFUL!</a:t>
            </a:r>
          </a:p>
          <a:p>
            <a:pPr marL="800100" lvl="1" indent="-342900">
              <a:buNone/>
            </a:pPr>
            <a:r>
              <a:rPr lang="en-US" sz="2400" dirty="0" smtClean="0"/>
              <a:t>Unchecked assumptions assumes something is wrong.   Use perception – checking!</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dirty="0" smtClean="0"/>
              <a:t>Listening Responses cont.</a:t>
            </a:r>
            <a:endParaRPr lang="en-US" dirty="0"/>
          </a:p>
        </p:txBody>
      </p:sp>
      <p:sp>
        <p:nvSpPr>
          <p:cNvPr id="3" name="Content Placeholder 2"/>
          <p:cNvSpPr>
            <a:spLocks noGrp="1"/>
          </p:cNvSpPr>
          <p:nvPr>
            <p:ph idx="1"/>
          </p:nvPr>
        </p:nvSpPr>
        <p:spPr>
          <a:xfrm>
            <a:off x="0" y="609600"/>
            <a:ext cx="9144000" cy="6248400"/>
          </a:xfrm>
          <a:solidFill>
            <a:srgbClr val="E5F3F7"/>
          </a:solidFill>
        </p:spPr>
        <p:txBody>
          <a:bodyPr>
            <a:normAutofit fontScale="55000" lnSpcReduction="20000"/>
          </a:bodyPr>
          <a:lstStyle/>
          <a:p>
            <a:r>
              <a:rPr lang="en-US" sz="5100" b="1" u="sng" dirty="0" smtClean="0"/>
              <a:t>Paraphrasing</a:t>
            </a:r>
            <a:r>
              <a:rPr lang="en-US" sz="5100" b="1" dirty="0" smtClean="0"/>
              <a:t>-</a:t>
            </a:r>
            <a:r>
              <a:rPr lang="en-US" sz="3800" b="1" dirty="0" smtClean="0"/>
              <a:t> restating in your words the  message you think you received (perception checking) w/ only 2 possible interpretations &amp; a request for clarification. It’s mindful</a:t>
            </a:r>
          </a:p>
          <a:p>
            <a:pPr>
              <a:buNone/>
            </a:pPr>
            <a:r>
              <a:rPr lang="en-US" sz="3800" b="1" dirty="0" smtClean="0"/>
              <a:t>       b/c restating and clarifying. It can reduce intensity in a discussion.   </a:t>
            </a:r>
          </a:p>
          <a:p>
            <a:pPr>
              <a:buNone/>
            </a:pPr>
            <a:r>
              <a:rPr lang="en-US" sz="3800" b="1" dirty="0" smtClean="0"/>
              <a:t>      </a:t>
            </a:r>
            <a:r>
              <a:rPr lang="en-US" sz="3800" b="1" u="sng" dirty="0" smtClean="0"/>
              <a:t>*USE: Facts:</a:t>
            </a:r>
            <a:r>
              <a:rPr lang="en-US" sz="3800" b="1" dirty="0" smtClean="0"/>
              <a:t>. Be sure before you react. This takes practice but is worth it! Be  NEUTRAL. Summarize facts &amp; ask for clarification </a:t>
            </a:r>
            <a:r>
              <a:rPr lang="en-US" sz="3800" b="1" u="sng" dirty="0" smtClean="0"/>
              <a:t>&amp; ADD Personal Info.:  Include speakers thoughts, feelings, &amp; wants</a:t>
            </a:r>
            <a:r>
              <a:rPr lang="en-US" sz="3800" b="1" dirty="0" smtClean="0"/>
              <a:t>.  Can mix paraphrasing w/ other listening responses.   Don’t overuse!  (Time factor)</a:t>
            </a:r>
          </a:p>
          <a:p>
            <a:pPr>
              <a:buNone/>
            </a:pPr>
            <a:endParaRPr lang="en-US" sz="2900" b="1" dirty="0" smtClean="0">
              <a:latin typeface="Arial" pitchFamily="34" charset="0"/>
              <a:cs typeface="Arial" pitchFamily="34" charset="0"/>
            </a:endParaRPr>
          </a:p>
          <a:p>
            <a:pPr>
              <a:buNone/>
            </a:pPr>
            <a:r>
              <a:rPr lang="en-US" sz="3800" b="1" dirty="0" smtClean="0">
                <a:latin typeface="Arial" pitchFamily="34" charset="0"/>
                <a:cs typeface="Arial" pitchFamily="34" charset="0"/>
              </a:rPr>
              <a:t>             </a:t>
            </a:r>
            <a:r>
              <a:rPr lang="en-US" sz="3800" b="1" u="sng" dirty="0" smtClean="0">
                <a:latin typeface="Arial" pitchFamily="34" charset="0"/>
                <a:cs typeface="Arial" pitchFamily="34" charset="0"/>
              </a:rPr>
              <a:t>NONJUDGMENTAL, OTHER-ORIENTED  RESPONSES:</a:t>
            </a:r>
          </a:p>
          <a:p>
            <a:pPr>
              <a:buNone/>
            </a:pPr>
            <a:r>
              <a:rPr lang="en-US" sz="3800" b="1" dirty="0" smtClean="0">
                <a:latin typeface="Arial"/>
                <a:cs typeface="Arial"/>
              </a:rPr>
              <a:t>▪  </a:t>
            </a:r>
            <a:r>
              <a:rPr lang="en-US" sz="5100" b="1" u="sng" dirty="0" smtClean="0"/>
              <a:t>Empathizing-</a:t>
            </a:r>
            <a:r>
              <a:rPr lang="en-US" sz="3800" b="1" u="sng" dirty="0" smtClean="0"/>
              <a:t> </a:t>
            </a:r>
            <a:r>
              <a:rPr lang="en-US" sz="3800" b="1" dirty="0" smtClean="0"/>
              <a:t> Identifying w/ the speaker. Requires sincerity, identifies emotion &amp; perception like paraphrasing, but has less evaluation and agreement.  </a:t>
            </a:r>
            <a:r>
              <a:rPr lang="en-US" sz="3800" b="1" u="sng" dirty="0" smtClean="0"/>
              <a:t>It legitimizes feelings w/o agreeing.</a:t>
            </a:r>
            <a:r>
              <a:rPr lang="en-US" sz="3800" b="1" dirty="0" smtClean="0"/>
              <a:t>   (perspective taking, emotional contagion, &amp; genuine concern)</a:t>
            </a:r>
          </a:p>
          <a:p>
            <a:pPr>
              <a:buNone/>
            </a:pPr>
            <a:r>
              <a:rPr lang="en-US" sz="3800" b="1" dirty="0" smtClean="0"/>
              <a:t>       DO </a:t>
            </a:r>
            <a:r>
              <a:rPr lang="en-US" sz="3800" b="1" u="sng" dirty="0" smtClean="0"/>
              <a:t>NOT</a:t>
            </a:r>
            <a:r>
              <a:rPr lang="en-US" sz="3800" b="1" dirty="0" smtClean="0"/>
              <a:t>:   1. Deny the  right to their feelings. (“You shouldn’t feel like that.” )</a:t>
            </a:r>
          </a:p>
          <a:p>
            <a:pPr>
              <a:buNone/>
            </a:pPr>
            <a:r>
              <a:rPr lang="en-US" sz="3800" b="1" dirty="0"/>
              <a:t>	</a:t>
            </a:r>
            <a:r>
              <a:rPr lang="en-US" sz="3800" b="1" dirty="0" smtClean="0"/>
              <a:t>	           2. Minimize the significance of the situation. (“It’s only a test.”)</a:t>
            </a:r>
          </a:p>
          <a:p>
            <a:pPr>
              <a:buNone/>
            </a:pPr>
            <a:r>
              <a:rPr lang="en-US" sz="3800" b="1" dirty="0"/>
              <a:t>	</a:t>
            </a:r>
            <a:r>
              <a:rPr lang="en-US" sz="3800" b="1" dirty="0" smtClean="0"/>
              <a:t>	           3. Defend YOU. (“Not my fault!”)</a:t>
            </a:r>
          </a:p>
          <a:p>
            <a:pPr>
              <a:buNone/>
            </a:pPr>
            <a:r>
              <a:rPr lang="en-US" sz="3800" b="1" dirty="0"/>
              <a:t> </a:t>
            </a:r>
            <a:r>
              <a:rPr lang="en-US" sz="3800" b="1" dirty="0" smtClean="0"/>
              <a:t>     	           4. Bring anyone down. (“That’s nice if you like that sort of thing.” </a:t>
            </a:r>
          </a:p>
          <a:p>
            <a:pPr>
              <a:buNone/>
            </a:pPr>
            <a:r>
              <a:rPr lang="en-US" sz="3800" b="1" dirty="0" smtClean="0"/>
              <a:t>                                 No “rain  on my parade” idea, it allows all joys and all sorrows)  </a:t>
            </a:r>
          </a:p>
          <a:p>
            <a:pPr>
              <a:buNone/>
            </a:pPr>
            <a:r>
              <a:rPr lang="en-US" sz="3800" b="1" dirty="0" smtClean="0"/>
              <a:t>			 &lt;opal ring story&gt;</a:t>
            </a:r>
            <a:endParaRPr lang="en-US" b="1" dirty="0" smtClean="0"/>
          </a:p>
          <a:p>
            <a:pPr>
              <a:buNone/>
            </a:pPr>
            <a:endParaRPr lang="en-US" sz="1800" b="1" dirty="0" smtClean="0"/>
          </a:p>
          <a:p>
            <a:pPr>
              <a:buNone/>
            </a:pPr>
            <a:endParaRPr lang="en-US" sz="1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Listening Responses, cont.</a:t>
            </a:r>
            <a:endParaRPr lang="en-US" dirty="0"/>
          </a:p>
        </p:txBody>
      </p:sp>
      <p:sp>
        <p:nvSpPr>
          <p:cNvPr id="3" name="Content Placeholder 2"/>
          <p:cNvSpPr>
            <a:spLocks noGrp="1"/>
          </p:cNvSpPr>
          <p:nvPr>
            <p:ph idx="1"/>
          </p:nvPr>
        </p:nvSpPr>
        <p:spPr>
          <a:xfrm>
            <a:off x="0" y="838200"/>
            <a:ext cx="9144000" cy="6019800"/>
          </a:xfrm>
          <a:solidFill>
            <a:srgbClr val="E5F3F7"/>
          </a:solidFill>
        </p:spPr>
        <p:txBody>
          <a:bodyPr/>
          <a:lstStyle/>
          <a:p>
            <a:pPr>
              <a:buNone/>
            </a:pPr>
            <a:r>
              <a:rPr lang="en-US" sz="2800" b="1" dirty="0" smtClean="0">
                <a:latin typeface="Arial"/>
                <a:cs typeface="Arial"/>
              </a:rPr>
              <a:t>▪  </a:t>
            </a:r>
            <a:r>
              <a:rPr lang="en-US" sz="2800" b="1" u="sng" dirty="0" smtClean="0"/>
              <a:t>Supporting</a:t>
            </a:r>
            <a:r>
              <a:rPr lang="en-US" sz="2800" b="1" dirty="0" smtClean="0"/>
              <a:t> </a:t>
            </a:r>
            <a:r>
              <a:rPr lang="en-US" sz="2400" b="1" dirty="0" smtClean="0"/>
              <a:t>:  </a:t>
            </a:r>
            <a:r>
              <a:rPr lang="en-US" sz="2400" dirty="0" smtClean="0"/>
              <a:t>Sincerely reflects how YOU feel about THEM (expressions of care, concern, affection, &amp; interest in times of stress or upset.”  (Burleson, 2003) </a:t>
            </a:r>
          </a:p>
          <a:p>
            <a:pPr>
              <a:buNone/>
            </a:pPr>
            <a:r>
              <a:rPr lang="en-US" sz="2400" dirty="0" smtClean="0"/>
              <a:t>       Women= more support responses; men= more advice or diversion of topic, but both respond to comforting messages  if feel highly personal w/NV immediacy (eye contact &amp; touch)  </a:t>
            </a:r>
          </a:p>
          <a:p>
            <a:pPr>
              <a:buNone/>
            </a:pPr>
            <a:r>
              <a:rPr lang="en-US" sz="2400" dirty="0" smtClean="0"/>
              <a:t>	Types:  	Agreement</a:t>
            </a:r>
          </a:p>
          <a:p>
            <a:pPr>
              <a:buNone/>
            </a:pPr>
            <a:r>
              <a:rPr lang="en-US" sz="2400" dirty="0" smtClean="0"/>
              <a:t>			Offers to help</a:t>
            </a:r>
          </a:p>
          <a:p>
            <a:pPr>
              <a:buNone/>
            </a:pPr>
            <a:r>
              <a:rPr lang="en-US" sz="2400" dirty="0" smtClean="0"/>
              <a:t>			Praise</a:t>
            </a:r>
          </a:p>
          <a:p>
            <a:pPr>
              <a:buNone/>
            </a:pPr>
            <a:r>
              <a:rPr lang="en-US" sz="2400" dirty="0" smtClean="0"/>
              <a:t>			Reassurance</a:t>
            </a:r>
          </a:p>
          <a:p>
            <a:pPr>
              <a:buNone/>
            </a:pPr>
            <a:r>
              <a:rPr lang="en-US" sz="2400" dirty="0" smtClean="0"/>
              <a:t>			Diversion</a:t>
            </a:r>
            <a:br>
              <a:rPr lang="en-US" sz="2400" dirty="0" smtClean="0"/>
            </a:br>
            <a:r>
              <a:rPr lang="en-US" sz="2400" dirty="0" smtClean="0"/>
              <a:t>Be sure to match other person’s needs,: be sincere,  make sure the other wants it,  focus on NOW not the future.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1170</Words>
  <Application>Microsoft Office PowerPoint</Application>
  <PresentationFormat>On-screen Show (4:3)</PresentationFormat>
  <Paragraphs>120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 7  Listening</vt:lpstr>
      <vt:lpstr>The Nature of Listening</vt:lpstr>
      <vt:lpstr>Listening Challenges</vt:lpstr>
      <vt:lpstr>Process or Components of Listening</vt:lpstr>
      <vt:lpstr>Listening Responses</vt:lpstr>
      <vt:lpstr>Listening Responses -Questions</vt:lpstr>
      <vt:lpstr>Listening Responses, cont.</vt:lpstr>
      <vt:lpstr>Listening Responses cont.</vt:lpstr>
      <vt:lpstr>Listening Responses, cont.</vt:lpstr>
      <vt:lpstr> Listening Responses w/ more Input &amp; Direction </vt:lpstr>
      <vt:lpstr>Listening: Which response to use?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7  Listening</dc:title>
  <dc:creator>Dorothy Ray</dc:creator>
  <cp:lastModifiedBy>Dorothy Ray</cp:lastModifiedBy>
  <cp:revision>79</cp:revision>
  <dcterms:created xsi:type="dcterms:W3CDTF">2009-11-17T23:31:23Z</dcterms:created>
  <dcterms:modified xsi:type="dcterms:W3CDTF">2011-04-27T19:23:24Z</dcterms:modified>
</cp:coreProperties>
</file>