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46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F667A-D57B-4508-890F-DBFDA54DD5EC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18557-99D1-44D1-B401-67D2FDD4D6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18557-99D1-44D1-B401-67D2FDD4D67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1C63-E427-4183-A9C2-7C6780A70C65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E3ACE-532C-401A-84A8-5B7AAD8D8041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49B0-A05D-47A0-BB5E-8A22462CB908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84E3E-DE17-480D-BA6A-0DBCAF92E9DE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B1227-A2C4-4F26-8D5D-FB453CED3A2D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6869-44DB-4243-97C3-4100F79F014A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A8A2-72E9-4DF2-8487-8BDF4FA056F8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D3A4-BF8A-4E22-AE2C-5CAB0D9CAA89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D54E-9850-47F4-9B2A-1B4E9AED6CF0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AA1EA-8C9F-44C9-96E6-D94329E789B9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0BD3-DD58-4A08-85D6-B90C5FA94431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570D-BEE8-4F0F-B0C2-46EC244B3EBD}" type="datetime1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205E-436C-4A12-B107-BC2831972B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sndAc>
      <p:stSnd>
        <p:snd r:embed="rId13" name="click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523999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Communication Climate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What is Communication Climate?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 Communication Climates Develop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Creating Positive Climates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Transforming Negative Climates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Face-honoring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Assertion : </a:t>
            </a:r>
            <a:r>
              <a:rPr lang="en-US" sz="2800" dirty="0" smtClean="0"/>
              <a:t>w/o aggression, it focuses on behavior in a respectful, unthreatening  way</a:t>
            </a:r>
          </a:p>
          <a:p>
            <a:pPr lvl="1"/>
            <a:r>
              <a:rPr lang="en-US" sz="2400" dirty="0" smtClean="0"/>
              <a:t>Explains rather than attacks</a:t>
            </a:r>
          </a:p>
          <a:p>
            <a:pPr lvl="1"/>
            <a:r>
              <a:rPr lang="en-US" sz="2400" dirty="0" smtClean="0"/>
              <a:t>Reduces odds of defensive reaction to your  words</a:t>
            </a:r>
          </a:p>
          <a:p>
            <a:r>
              <a:rPr lang="en-US" b="1" dirty="0" smtClean="0"/>
              <a:t>5 parts of assertive messages: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Describe observed behavior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Interpretation of behavior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Feelings about your interpretation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Consequences</a:t>
            </a:r>
            <a:r>
              <a:rPr lang="en-US" sz="2400" dirty="0" smtClean="0"/>
              <a:t>:  for you, the message target, or others 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Intention:   </a:t>
            </a:r>
            <a:r>
              <a:rPr lang="en-US" dirty="0" smtClean="0"/>
              <a:t>Requests or description of action</a:t>
            </a:r>
          </a:p>
          <a:p>
            <a:pPr marL="971550" lvl="1" indent="-514350">
              <a:buNone/>
            </a:pPr>
            <a:endParaRPr lang="en-US" b="1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 How Climates Develop, cont.  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781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   C.  </a:t>
            </a:r>
            <a:r>
              <a:rPr lang="en-US" b="1" dirty="0" smtClean="0">
                <a:solidFill>
                  <a:schemeClr val="accent2"/>
                </a:solidFill>
              </a:rPr>
              <a:t>Climate Patterns: </a:t>
            </a:r>
            <a:r>
              <a:rPr lang="en-US" sz="2600" b="1" dirty="0" smtClean="0">
                <a:solidFill>
                  <a:schemeClr val="accent2"/>
                </a:solidFill>
              </a:rPr>
              <a:t> Repeated responses, create a + or - 	    climate pattern</a:t>
            </a:r>
            <a:r>
              <a:rPr lang="en-US" sz="2600" dirty="0" smtClean="0">
                <a:solidFill>
                  <a:schemeClr val="accent2"/>
                </a:solidFill>
              </a:rPr>
              <a:t>.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         1. Reciprocal</a:t>
            </a:r>
            <a:r>
              <a:rPr lang="en-US" sz="2600" dirty="0" smtClean="0">
                <a:solidFill>
                  <a:schemeClr val="accent2"/>
                </a:solidFill>
              </a:rPr>
              <a:t>:  Supportive messages/acts lead to similar  	       responses; confrontations lead to aggressive  responses.</a:t>
            </a:r>
          </a:p>
          <a:p>
            <a:pPr marL="342900" lvl="1" indent="-34290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     	   2. They form spirals, </a:t>
            </a:r>
            <a:r>
              <a:rPr lang="en-US" sz="2600" dirty="0" smtClean="0">
                <a:solidFill>
                  <a:schemeClr val="accent2"/>
                </a:solidFill>
              </a:rPr>
              <a:t>positive or negative patterns.</a:t>
            </a:r>
          </a:p>
          <a:p>
            <a:pPr marL="1200150" lvl="3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	   a.  Spirals go through cycles</a:t>
            </a:r>
          </a:p>
          <a:p>
            <a:pPr marL="1200150" lvl="3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      1)  Successful relationships turn a - spiral into a + one. </a:t>
            </a:r>
          </a:p>
          <a:p>
            <a:pPr marL="1657350" lvl="4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2)  Pos./confirming </a:t>
            </a:r>
            <a:r>
              <a:rPr lang="en-US" sz="2600" dirty="0" err="1" smtClean="0">
                <a:solidFill>
                  <a:schemeClr val="accent2"/>
                </a:solidFill>
              </a:rPr>
              <a:t>commun</a:t>
            </a:r>
            <a:r>
              <a:rPr lang="en-US" sz="2600" dirty="0" smtClean="0">
                <a:solidFill>
                  <a:schemeClr val="accent2"/>
                </a:solidFill>
              </a:rPr>
              <a:t>.  leads to pos. responses.</a:t>
            </a:r>
          </a:p>
          <a:p>
            <a:pPr marL="1200150" lvl="3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      3)  Negative comm.  more likely reciprocated; hostility</a:t>
            </a:r>
          </a:p>
          <a:p>
            <a:pPr marL="1200150" lvl="3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     	   usually escalates &amp; creates a negative spiral.</a:t>
            </a:r>
          </a:p>
          <a:p>
            <a:pPr marL="1657350" lvl="4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b.  </a:t>
            </a:r>
            <a:r>
              <a:rPr lang="en-US" sz="2600" u="sng" dirty="0" smtClean="0">
                <a:solidFill>
                  <a:schemeClr val="accent2"/>
                </a:solidFill>
              </a:rPr>
              <a:t>Some </a:t>
            </a:r>
            <a:r>
              <a:rPr lang="en-US" sz="2600" u="sng" dirty="0" err="1" smtClean="0">
                <a:solidFill>
                  <a:schemeClr val="accent2"/>
                </a:solidFill>
              </a:rPr>
              <a:t>rela</a:t>
            </a:r>
            <a:r>
              <a:rPr lang="en-US" sz="2600" u="sng" dirty="0" smtClean="0">
                <a:solidFill>
                  <a:schemeClr val="accent2"/>
                </a:solidFill>
              </a:rPr>
              <a:t>. can’t survive if just neg. spiral continues,  </a:t>
            </a:r>
            <a:r>
              <a:rPr lang="en-US" sz="2600" dirty="0" smtClean="0">
                <a:solidFill>
                  <a:schemeClr val="accent2"/>
                </a:solidFill>
              </a:rPr>
              <a:t>	</a:t>
            </a:r>
            <a:r>
              <a:rPr lang="en-US" sz="2600" u="sng" dirty="0" smtClean="0">
                <a:solidFill>
                  <a:schemeClr val="accent2"/>
                </a:solidFill>
              </a:rPr>
              <a:t>esp. if attacks are “below the belt”.</a:t>
            </a:r>
            <a:endParaRPr lang="en-US" sz="2600" u="sng" dirty="0" smtClean="0"/>
          </a:p>
          <a:p>
            <a:pPr marL="742950" lvl="2" indent="-342900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      3.  </a:t>
            </a:r>
            <a:r>
              <a:rPr lang="en-US" sz="2600" b="1" dirty="0" smtClean="0">
                <a:solidFill>
                  <a:schemeClr val="accent2"/>
                </a:solidFill>
              </a:rPr>
              <a:t>Both supportive= highest comm. satisfaction</a:t>
            </a: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III. Creating Positive Climates,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Send supportive rather than defensive-producing messages to create positive climate</a:t>
            </a:r>
          </a:p>
          <a:p>
            <a:r>
              <a:rPr lang="en-US" sz="2800" b="1" dirty="0" smtClean="0">
                <a:solidFill>
                  <a:schemeClr val="accent2"/>
                </a:solidFill>
              </a:rPr>
              <a:t>Gibb’s 12 categories </a:t>
            </a:r>
            <a:r>
              <a:rPr lang="en-US" sz="2800" dirty="0" smtClean="0">
                <a:solidFill>
                  <a:schemeClr val="accent2"/>
                </a:solidFill>
              </a:rPr>
              <a:t>– used in texts, research, workshops, etc.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1.	</a:t>
            </a:r>
            <a:r>
              <a:rPr lang="en-US" sz="2800" u="sng" dirty="0" smtClean="0">
                <a:solidFill>
                  <a:schemeClr val="accent2"/>
                </a:solidFill>
              </a:rPr>
              <a:t>Evaluation vs. Description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400" u="sng" dirty="0" smtClean="0">
                <a:solidFill>
                  <a:schemeClr val="accent2"/>
                </a:solidFill>
              </a:rPr>
              <a:t>judging &amp; “</a:t>
            </a:r>
            <a:r>
              <a:rPr lang="en-US" sz="2400" i="1" u="sng" dirty="0" smtClean="0">
                <a:solidFill>
                  <a:schemeClr val="accent2"/>
                </a:solidFill>
              </a:rPr>
              <a:t>You”</a:t>
            </a:r>
            <a:r>
              <a:rPr lang="en-US" sz="2400" u="sng" dirty="0" smtClean="0">
                <a:solidFill>
                  <a:schemeClr val="accent2"/>
                </a:solidFill>
              </a:rPr>
              <a:t> language vs.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         honest, specific thoughts, feelings &amp; wants about </a:t>
            </a:r>
            <a:r>
              <a:rPr lang="en-US" sz="2400" u="sng" dirty="0" smtClean="0">
                <a:solidFill>
                  <a:schemeClr val="accent2"/>
                </a:solidFill>
              </a:rPr>
              <a:t>changeable</a:t>
            </a:r>
            <a:br>
              <a:rPr lang="en-US" sz="2400" u="sng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         </a:t>
            </a:r>
            <a:r>
              <a:rPr lang="en-US" sz="2400" u="sng" dirty="0" smtClean="0">
                <a:solidFill>
                  <a:schemeClr val="accent2"/>
                </a:solidFill>
              </a:rPr>
              <a:t>behavior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2. 	</a:t>
            </a:r>
            <a:r>
              <a:rPr lang="en-US" sz="2800" u="sng" dirty="0" smtClean="0">
                <a:solidFill>
                  <a:schemeClr val="accent2"/>
                </a:solidFill>
              </a:rPr>
              <a:t>Control vs. Problem-Orientation</a:t>
            </a:r>
            <a:r>
              <a:rPr lang="en-US" sz="2800" dirty="0" smtClean="0">
                <a:solidFill>
                  <a:schemeClr val="accent2"/>
                </a:solidFill>
              </a:rPr>
              <a:t>: </a:t>
            </a:r>
            <a:r>
              <a:rPr lang="en-US" sz="2400" u="sng" dirty="0" smtClean="0">
                <a:solidFill>
                  <a:schemeClr val="accent2"/>
                </a:solidFill>
              </a:rPr>
              <a:t>imposing solution </a:t>
            </a:r>
            <a:r>
              <a:rPr lang="en-US" sz="2400" dirty="0" smtClean="0">
                <a:solidFill>
                  <a:schemeClr val="accent2"/>
                </a:solidFill>
              </a:rPr>
              <a:t>on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         receivers w/ little or no regard for their needs or wants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u="sng" dirty="0" smtClean="0">
                <a:solidFill>
                  <a:schemeClr val="accent2"/>
                </a:solidFill>
              </a:rPr>
              <a:t>vs. focusing on finding solution </a:t>
            </a:r>
            <a:r>
              <a:rPr lang="en-US" sz="2400" i="1" u="sng" dirty="0" smtClean="0">
                <a:solidFill>
                  <a:schemeClr val="accent2"/>
                </a:solidFill>
              </a:rPr>
              <a:t>with others</a:t>
            </a:r>
            <a:r>
              <a:rPr lang="en-US" sz="2400" i="1" dirty="0" smtClean="0">
                <a:solidFill>
                  <a:schemeClr val="accent2"/>
                </a:solidFill>
              </a:rPr>
              <a:t>, not for them, </a:t>
            </a: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i="1" dirty="0" smtClean="0">
                <a:solidFill>
                  <a:schemeClr val="accent2"/>
                </a:solidFill>
              </a:rPr>
              <a:t>satisfying all ;“WE” language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3.  </a:t>
            </a:r>
            <a:r>
              <a:rPr lang="en-US" sz="2800" u="sng" dirty="0" smtClean="0">
                <a:solidFill>
                  <a:schemeClr val="accent2"/>
                </a:solidFill>
              </a:rPr>
              <a:t>Strategy vs. Spontaneity</a:t>
            </a:r>
            <a:r>
              <a:rPr lang="en-US" sz="2800" dirty="0" smtClean="0">
                <a:solidFill>
                  <a:schemeClr val="accent2"/>
                </a:solidFill>
              </a:rPr>
              <a:t>: a </a:t>
            </a:r>
            <a:r>
              <a:rPr lang="en-US" sz="2400" dirty="0" smtClean="0">
                <a:solidFill>
                  <a:schemeClr val="accent2"/>
                </a:solidFill>
              </a:rPr>
              <a:t>dishonest, </a:t>
            </a:r>
            <a:r>
              <a:rPr lang="en-US" sz="2400" u="sng" dirty="0" smtClean="0">
                <a:solidFill>
                  <a:schemeClr val="accent2"/>
                </a:solidFill>
              </a:rPr>
              <a:t>manipulative</a:t>
            </a:r>
            <a:r>
              <a:rPr lang="en-US" sz="2400" dirty="0" smtClean="0">
                <a:solidFill>
                  <a:schemeClr val="accent2"/>
                </a:solidFill>
              </a:rPr>
              <a:t> hiding 	of </a:t>
            </a:r>
            <a:r>
              <a:rPr lang="en-US" sz="2400" u="sng" dirty="0" smtClean="0">
                <a:solidFill>
                  <a:schemeClr val="accent2"/>
                </a:solidFill>
              </a:rPr>
              <a:t>ulterior </a:t>
            </a:r>
            <a:r>
              <a:rPr lang="en-US" sz="2400" dirty="0" smtClean="0">
                <a:solidFill>
                  <a:schemeClr val="accent2"/>
                </a:solidFill>
              </a:rPr>
              <a:t>motives vs</a:t>
            </a:r>
            <a:r>
              <a:rPr lang="en-US" sz="2400" u="sng" dirty="0" smtClean="0">
                <a:solidFill>
                  <a:schemeClr val="accent2"/>
                </a:solidFill>
              </a:rPr>
              <a:t>. honest  idea-sharing w/o hidden </a:t>
            </a: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u="sng" dirty="0" smtClean="0">
                <a:solidFill>
                  <a:schemeClr val="accent2"/>
                </a:solidFill>
              </a:rPr>
              <a:t>agendas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Better in low-context cultures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Never use spontaneity (or any supportive comm.) as a strategy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accent2"/>
                </a:solidFill>
              </a:rPr>
              <a:t>III. Creating Positive Climates-Gibbs cont.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   4.  </a:t>
            </a:r>
            <a:r>
              <a:rPr lang="en-US" sz="3000" u="sng" dirty="0" smtClean="0">
                <a:solidFill>
                  <a:schemeClr val="accent2"/>
                </a:solidFill>
              </a:rPr>
              <a:t>Neutrality vs. Empathy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600" dirty="0" smtClean="0">
                <a:solidFill>
                  <a:schemeClr val="accent2"/>
                </a:solidFill>
              </a:rPr>
              <a:t>Indifference vs. putting 	 	yourself in another’s place.  You don’t have to agree, but 	you do need to </a:t>
            </a:r>
            <a:r>
              <a:rPr lang="en-US" sz="2600" u="sng" dirty="0" smtClean="0">
                <a:solidFill>
                  <a:schemeClr val="accent2"/>
                </a:solidFill>
              </a:rPr>
              <a:t>accept their feelings.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  </a:t>
            </a:r>
            <a:r>
              <a:rPr lang="en-US" sz="2800" dirty="0" smtClean="0">
                <a:solidFill>
                  <a:schemeClr val="accent2"/>
                </a:solidFill>
              </a:rPr>
              <a:t>5.  </a:t>
            </a:r>
            <a:r>
              <a:rPr lang="en-US" sz="3000" u="sng" dirty="0" smtClean="0">
                <a:solidFill>
                  <a:schemeClr val="accent2"/>
                </a:solidFill>
              </a:rPr>
              <a:t>Superiority vs. Equality</a:t>
            </a:r>
            <a:r>
              <a:rPr lang="en-US" sz="2600" dirty="0" smtClean="0">
                <a:solidFill>
                  <a:schemeClr val="accent2"/>
                </a:solidFill>
              </a:rPr>
              <a:t>:  projecting “I’m better than 	you” (or your idea) vs. projecting others have as much 	worth as you do despite unequal knowledge, skills, or talent</a:t>
            </a:r>
            <a:r>
              <a:rPr lang="en-US" sz="2400" dirty="0" smtClean="0">
                <a:solidFill>
                  <a:schemeClr val="accent2"/>
                </a:solidFill>
              </a:rPr>
              <a:t/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accent2"/>
                </a:solidFill>
              </a:rPr>
              <a:t>   </a:t>
            </a:r>
            <a:r>
              <a:rPr lang="en-US" sz="2800" dirty="0" smtClean="0">
                <a:solidFill>
                  <a:schemeClr val="accent2"/>
                </a:solidFill>
              </a:rPr>
              <a:t>6.  </a:t>
            </a:r>
            <a:r>
              <a:rPr lang="en-US" sz="3000" u="sng" dirty="0" smtClean="0">
                <a:solidFill>
                  <a:schemeClr val="accent2"/>
                </a:solidFill>
              </a:rPr>
              <a:t>Certainty vs. Provisionalism</a:t>
            </a:r>
            <a:r>
              <a:rPr lang="en-US" sz="2800" u="sng" dirty="0" smtClean="0">
                <a:solidFill>
                  <a:schemeClr val="accent2"/>
                </a:solidFill>
              </a:rPr>
              <a:t>:</a:t>
            </a:r>
            <a:r>
              <a:rPr lang="en-US" sz="2400" dirty="0" smtClean="0">
                <a:solidFill>
                  <a:schemeClr val="accent2"/>
                </a:solidFill>
              </a:rPr>
              <a:t>  </a:t>
            </a:r>
            <a:r>
              <a:rPr lang="en-US" sz="2600" dirty="0" smtClean="0">
                <a:solidFill>
                  <a:schemeClr val="accent2"/>
                </a:solidFill>
              </a:rPr>
              <a:t>disregarding the ideas of 	others while being sure your ideas=best/only way (“can’t”, 	“must”, “have to”,  etc.) vs.  open to others’ ideas  if more 	reasonable (“may”, “perhaps”, “possibly”, “might”) 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		-  </a:t>
            </a:r>
            <a:r>
              <a:rPr lang="en-US" sz="2600" u="sng" dirty="0" smtClean="0">
                <a:solidFill>
                  <a:schemeClr val="accent2"/>
                </a:solidFill>
              </a:rPr>
              <a:t>Secure persons </a:t>
            </a:r>
            <a:r>
              <a:rPr lang="en-US" sz="2600" b="1" u="sng" dirty="0" smtClean="0">
                <a:solidFill>
                  <a:schemeClr val="accent2"/>
                </a:solidFill>
              </a:rPr>
              <a:t>can</a:t>
            </a:r>
            <a:r>
              <a:rPr lang="en-US" sz="2600" u="sng" dirty="0" smtClean="0">
                <a:solidFill>
                  <a:schemeClr val="accent2"/>
                </a:solidFill>
              </a:rPr>
              <a:t> be   provisional</a:t>
            </a:r>
            <a:r>
              <a:rPr lang="en-US" sz="2600" dirty="0" smtClean="0">
                <a:solidFill>
                  <a:schemeClr val="accent2"/>
                </a:solidFill>
              </a:rPr>
              <a:t>!</a:t>
            </a:r>
          </a:p>
          <a:p>
            <a:pPr algn="ctr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RESPECT UNDERLIES ALL SUPPORTIVE RESPONSES!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	Invite others to see your view rather than try to dominate them. </a:t>
            </a:r>
            <a:br>
              <a:rPr lang="en-US" sz="2600" dirty="0" smtClean="0">
                <a:solidFill>
                  <a:schemeClr val="accent2"/>
                </a:solidFill>
              </a:rPr>
            </a:br>
            <a:r>
              <a:rPr lang="en-US" sz="2600" dirty="0" smtClean="0">
                <a:solidFill>
                  <a:schemeClr val="accent2"/>
                </a:solidFill>
              </a:rPr>
              <a:t>	(Foss &amp; Griffin ’95)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IV.   Transforming Negative Climates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How can we react nondefensively </a:t>
            </a:r>
            <a:r>
              <a:rPr lang="en-US" sz="2800" dirty="0" smtClean="0">
                <a:solidFill>
                  <a:schemeClr val="accent2"/>
                </a:solidFill>
              </a:rPr>
              <a:t>to an attack, </a:t>
            </a:r>
            <a:r>
              <a:rPr lang="en-US" sz="2800" u="sng" dirty="0" smtClean="0">
                <a:solidFill>
                  <a:schemeClr val="accent2"/>
                </a:solidFill>
              </a:rPr>
              <a:t>esp. if it is true?  </a:t>
            </a:r>
            <a:r>
              <a:rPr lang="en-US" sz="2800" dirty="0" smtClean="0">
                <a:solidFill>
                  <a:schemeClr val="accent2"/>
                </a:solidFill>
              </a:rPr>
              <a:t>(ways to make neg. climates positive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A.  </a:t>
            </a:r>
            <a:r>
              <a:rPr lang="en-US" b="1" u="sng" dirty="0" smtClean="0">
                <a:solidFill>
                  <a:schemeClr val="accent2"/>
                </a:solidFill>
              </a:rPr>
              <a:t>Seek</a:t>
            </a:r>
            <a:r>
              <a:rPr lang="en-US" b="1" dirty="0" smtClean="0">
                <a:solidFill>
                  <a:schemeClr val="accent2"/>
                </a:solidFill>
              </a:rPr>
              <a:t>  More Information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1.  </a:t>
            </a:r>
            <a:r>
              <a:rPr lang="en-US" u="sng" dirty="0" smtClean="0">
                <a:solidFill>
                  <a:schemeClr val="accent2"/>
                </a:solidFill>
              </a:rPr>
              <a:t>Ask</a:t>
            </a:r>
            <a:r>
              <a:rPr lang="en-US" dirty="0" smtClean="0">
                <a:solidFill>
                  <a:schemeClr val="accent2"/>
                </a:solidFill>
              </a:rPr>
              <a:t> for Specifics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 	  2.  </a:t>
            </a:r>
            <a:r>
              <a:rPr lang="en-US" u="sng" dirty="0" smtClean="0">
                <a:solidFill>
                  <a:schemeClr val="accent2"/>
                </a:solidFill>
              </a:rPr>
              <a:t>Guess</a:t>
            </a:r>
            <a:r>
              <a:rPr lang="en-US" dirty="0" smtClean="0">
                <a:solidFill>
                  <a:schemeClr val="accent2"/>
                </a:solidFill>
              </a:rPr>
              <a:t> about Specifics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3.  </a:t>
            </a:r>
            <a:r>
              <a:rPr lang="en-US" u="sng" dirty="0" smtClean="0">
                <a:solidFill>
                  <a:schemeClr val="accent2"/>
                </a:solidFill>
              </a:rPr>
              <a:t>Paraphrase </a:t>
            </a:r>
            <a:r>
              <a:rPr lang="en-US" dirty="0" smtClean="0">
                <a:solidFill>
                  <a:schemeClr val="accent2"/>
                </a:solidFill>
              </a:rPr>
              <a:t>the Speaker’s Ideas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4.  Ask What Else is Wrong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5.  Ask about Consequences of Your Behavior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6.  Ask What Else is Wrong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B.   </a:t>
            </a:r>
            <a:r>
              <a:rPr lang="en-US" b="1" u="sng" dirty="0" smtClean="0">
                <a:solidFill>
                  <a:schemeClr val="accent2"/>
                </a:solidFill>
              </a:rPr>
              <a:t>Agree </a:t>
            </a:r>
            <a:r>
              <a:rPr lang="en-US" b="1" dirty="0" smtClean="0">
                <a:solidFill>
                  <a:schemeClr val="accent2"/>
                </a:solidFill>
              </a:rPr>
              <a:t>w. the Critic</a:t>
            </a:r>
            <a:endParaRPr lang="en-US" dirty="0" smtClean="0">
              <a:solidFill>
                <a:schemeClr val="accent2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1.   </a:t>
            </a:r>
            <a:r>
              <a:rPr lang="en-US" u="sng" dirty="0" smtClean="0">
                <a:solidFill>
                  <a:schemeClr val="accent2"/>
                </a:solidFill>
              </a:rPr>
              <a:t>Agree </a:t>
            </a:r>
            <a:r>
              <a:rPr lang="en-US" dirty="0" smtClean="0">
                <a:solidFill>
                  <a:schemeClr val="accent2"/>
                </a:solidFill>
              </a:rPr>
              <a:t>with the Truth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 	  2.  Agree with the Odds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	  3.  Agree in Principle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	  4.  Agree with the Critic’s Perception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IV.  Transforming Neg. Climates  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/>
                </a:solidFill>
              </a:rPr>
              <a:t>   A.  </a:t>
            </a:r>
            <a:r>
              <a:rPr lang="en-US" b="1" dirty="0" smtClean="0">
                <a:solidFill>
                  <a:schemeClr val="accent2"/>
                </a:solidFill>
              </a:rPr>
              <a:t>Seek More Information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sz="2800" dirty="0" smtClean="0">
                <a:solidFill>
                  <a:schemeClr val="accent2"/>
                </a:solidFill>
              </a:rPr>
              <a:t>Ask for details before responding to an attack</a:t>
            </a:r>
          </a:p>
          <a:p>
            <a:pPr lvl="2"/>
            <a:r>
              <a:rPr lang="en-US" sz="2800" dirty="0" smtClean="0">
                <a:solidFill>
                  <a:schemeClr val="accent2"/>
                </a:solidFill>
              </a:rPr>
              <a:t>  Don’t confuse open-minded listening w/agreeing.</a:t>
            </a:r>
          </a:p>
          <a:p>
            <a:pPr lvl="2"/>
            <a:r>
              <a:rPr lang="en-US" sz="2800" dirty="0" smtClean="0">
                <a:solidFill>
                  <a:schemeClr val="accent2"/>
                </a:solidFill>
              </a:rPr>
              <a:t>  Learning to listen nondefensively takes practice!</a:t>
            </a:r>
          </a:p>
          <a:p>
            <a:pPr marL="971550" lvl="1" indent="-51435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1. Ask for Specifics</a:t>
            </a:r>
            <a:r>
              <a:rPr lang="en-US" dirty="0" smtClean="0">
                <a:solidFill>
                  <a:schemeClr val="accent2"/>
                </a:solidFill>
              </a:rPr>
              <a:t>: Vague criticism never helps,; get </a:t>
            </a:r>
          </a:p>
          <a:p>
            <a:pPr marL="971550" lvl="1" indent="-514350"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more information before agreeing or disputing.</a:t>
            </a:r>
          </a:p>
          <a:p>
            <a:pPr marL="1371600" lvl="2" indent="-514350">
              <a:buFontTx/>
              <a:buChar char="-"/>
            </a:pPr>
            <a:r>
              <a:rPr lang="en-US" sz="2600" dirty="0" err="1" smtClean="0">
                <a:solidFill>
                  <a:schemeClr val="accent2"/>
                </a:solidFill>
              </a:rPr>
              <a:t>Ie</a:t>
            </a:r>
            <a:r>
              <a:rPr lang="en-US" sz="2600" dirty="0" smtClean="0">
                <a:solidFill>
                  <a:schemeClr val="accent2"/>
                </a:solidFill>
              </a:rPr>
              <a:t>.  (“What is it I did that upset  you?”)</a:t>
            </a:r>
          </a:p>
          <a:p>
            <a:pPr marL="1371600" lvl="2" indent="-514350">
              <a:buFontTx/>
              <a:buChar char="-"/>
            </a:pPr>
            <a:r>
              <a:rPr lang="en-US" sz="2600" dirty="0" smtClean="0">
                <a:solidFill>
                  <a:schemeClr val="accent2"/>
                </a:solidFill>
              </a:rPr>
              <a:t>Ask only if you really want to learn, so you can change if needed</a:t>
            </a:r>
          </a:p>
          <a:p>
            <a:pPr marL="1371600" lvl="2" indent="-514350">
              <a:buFontTx/>
              <a:buChar char="-"/>
            </a:pPr>
            <a:r>
              <a:rPr lang="en-US" sz="2600" dirty="0" smtClean="0">
                <a:solidFill>
                  <a:schemeClr val="accent2"/>
                </a:solidFill>
              </a:rPr>
              <a:t>Are V and NV congruent? </a:t>
            </a:r>
          </a:p>
          <a:p>
            <a:pPr marL="1371600" lvl="2" indent="-51435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IV.  Transforming Neg. Climates  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A.  Seek More Information	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2. Guess about Specifics:</a:t>
            </a:r>
            <a:r>
              <a:rPr lang="en-US" sz="2800" dirty="0" smtClean="0">
                <a:solidFill>
                  <a:schemeClr val="accent2"/>
                </a:solidFill>
              </a:rPr>
              <a:t>  </a:t>
            </a:r>
            <a:r>
              <a:rPr lang="en-US" sz="2400" dirty="0" smtClean="0">
                <a:solidFill>
                  <a:schemeClr val="accent2"/>
                </a:solidFill>
              </a:rPr>
              <a:t>Become detective and learn for both 	 your sakes what’s wrong by asking ?’s about specifics.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	“Is it the amount of time I listen to loud music?”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3.  Paraphrase: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use reflective listening to understand the critic ‘s 	  thoughts &amp; feelings.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	- To reduce intensity of attack by letting other person 		    know you hear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	- To learn valuable information (grain of truth)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       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4. Ask What the Critic Wants: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 Investigate to find out what the 	 critic needs.   Be sure the right NV behavior is there. &amp; your 	 response to criticism is </a:t>
            </a:r>
            <a:r>
              <a:rPr lang="en-US" sz="2400" u="sng" dirty="0" smtClean="0">
                <a:solidFill>
                  <a:schemeClr val="accent2"/>
                </a:solidFill>
                <a:latin typeface="+mj-lt"/>
              </a:rPr>
              <a:t>sincere.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accent2"/>
                </a:solidFill>
                <a:latin typeface="+mj-lt"/>
              </a:rPr>
              <a:t>p. 323 ed.10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IV.  Transforming Negative Climates   </a:t>
            </a:r>
            <a:r>
              <a:rPr lang="en-US" sz="3600" dirty="0" smtClean="0">
                <a:solidFill>
                  <a:schemeClr val="accent2"/>
                </a:solidFill>
              </a:rPr>
              <a:t>cont.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A.  Seek More Information, cont.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5.  Ask about Consequences of Your Behavior: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  </a:t>
            </a:r>
            <a:r>
              <a:rPr lang="en-US" sz="2800" dirty="0" smtClean="0">
                <a:solidFill>
                  <a:schemeClr val="accent2"/>
                </a:solidFill>
              </a:rPr>
              <a:t>-  What trouble does your behavior cause them?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  </a:t>
            </a:r>
            <a:r>
              <a:rPr lang="en-US" sz="2800" dirty="0" smtClean="0">
                <a:solidFill>
                  <a:schemeClr val="accent2"/>
                </a:solidFill>
              </a:rPr>
              <a:t>-  Once you know, the criticism may have validity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6 .  Ask What Else Is Wrong: 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>
                <a:solidFill>
                  <a:schemeClr val="accent2"/>
                </a:solidFill>
              </a:rPr>
              <a:t>	-  Sometimes there’s another problem.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	-  IF you can control your 	defensiveness, probing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    further can get to the critic’s real issues. 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	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514350" indent="-514350">
              <a:buAutoNum type="alphaUcPeriod" startAt="2"/>
            </a:pPr>
            <a:r>
              <a:rPr lang="en-US" sz="3300" b="1" u="sng" dirty="0" smtClean="0">
                <a:solidFill>
                  <a:schemeClr val="accent2"/>
                </a:solidFill>
              </a:rPr>
              <a:t>Agree with the Critic</a:t>
            </a:r>
            <a:r>
              <a:rPr lang="en-US" sz="3300" b="1" dirty="0" smtClean="0">
                <a:solidFill>
                  <a:schemeClr val="accent2"/>
                </a:solidFill>
              </a:rPr>
              <a:t>:  Honestly accept critic’s (right  to) a </a:t>
            </a:r>
          </a:p>
          <a:p>
            <a:pPr marL="514350" indent="-514350">
              <a:buNone/>
            </a:pPr>
            <a:r>
              <a:rPr lang="en-US" sz="3300" b="1" dirty="0" smtClean="0">
                <a:solidFill>
                  <a:schemeClr val="accent2"/>
                </a:solidFill>
              </a:rPr>
              <a:t>      pt. of view,  but still maintain your position.</a:t>
            </a:r>
          </a:p>
          <a:p>
            <a:pPr marL="1371600" lvl="2" indent="-514350">
              <a:buAutoNum type="arabicPeriod"/>
            </a:pPr>
            <a:r>
              <a:rPr lang="en-US" sz="3300" b="1" dirty="0" smtClean="0">
                <a:solidFill>
                  <a:schemeClr val="accent2"/>
                </a:solidFill>
              </a:rPr>
              <a:t>Agree with the Truth</a:t>
            </a:r>
            <a:r>
              <a:rPr lang="en-US" sz="3100" b="1" dirty="0" smtClean="0">
                <a:solidFill>
                  <a:schemeClr val="accent2"/>
                </a:solidFill>
              </a:rPr>
              <a:t>:  </a:t>
            </a:r>
            <a:r>
              <a:rPr lang="en-US" sz="3100" dirty="0" smtClean="0">
                <a:solidFill>
                  <a:schemeClr val="accent2"/>
                </a:solidFill>
              </a:rPr>
              <a:t>Accept the facts, but </a:t>
            </a:r>
            <a:r>
              <a:rPr lang="en-US" sz="3100" u="sng" dirty="0" smtClean="0">
                <a:solidFill>
                  <a:schemeClr val="accent2"/>
                </a:solidFill>
              </a:rPr>
              <a:t>not </a:t>
            </a:r>
            <a:r>
              <a:rPr lang="en-US" sz="3100" u="sng" dirty="0" err="1" smtClean="0">
                <a:solidFill>
                  <a:schemeClr val="accent2"/>
                </a:solidFill>
              </a:rPr>
              <a:t>nec</a:t>
            </a:r>
            <a:r>
              <a:rPr lang="en-US" sz="3100" u="sng" dirty="0" smtClean="0">
                <a:solidFill>
                  <a:schemeClr val="accent2"/>
                </a:solidFill>
              </a:rPr>
              <a:t>. the  judgment</a:t>
            </a:r>
            <a:r>
              <a:rPr lang="en-US" sz="3100" dirty="0" smtClean="0">
                <a:solidFill>
                  <a:schemeClr val="accent2"/>
                </a:solidFill>
              </a:rPr>
              <a:t> that comes with them. </a:t>
            </a:r>
          </a:p>
          <a:p>
            <a:pPr marL="971550" lvl="1" indent="-514350">
              <a:buNone/>
            </a:pPr>
            <a:r>
              <a:rPr lang="en-US" sz="3100" b="1" dirty="0" smtClean="0">
                <a:solidFill>
                  <a:schemeClr val="accent2"/>
                </a:solidFill>
              </a:rPr>
              <a:t>	   </a:t>
            </a:r>
            <a:r>
              <a:rPr lang="en-US" sz="3100" dirty="0" smtClean="0">
                <a:solidFill>
                  <a:schemeClr val="accent2"/>
                </a:solidFill>
              </a:rPr>
              <a:t>-   Do it honestly &amp; w/o malice.  Accept truth graciously!</a:t>
            </a:r>
          </a:p>
          <a:p>
            <a:pPr marL="971550" lvl="1" indent="-514350">
              <a:buNone/>
            </a:pPr>
            <a:r>
              <a:rPr lang="en-US" sz="3100" b="1" dirty="0" smtClean="0">
                <a:solidFill>
                  <a:schemeClr val="accent2"/>
                </a:solidFill>
              </a:rPr>
              <a:t>	   -   </a:t>
            </a:r>
            <a:r>
              <a:rPr lang="en-US" sz="3100" dirty="0" smtClean="0">
                <a:solidFill>
                  <a:schemeClr val="accent2"/>
                </a:solidFill>
              </a:rPr>
              <a:t>Lose myth of perfection &amp; the need to  disagree with     	truth.  </a:t>
            </a:r>
            <a:br>
              <a:rPr lang="en-US" sz="3100" dirty="0" smtClean="0">
                <a:solidFill>
                  <a:schemeClr val="accent2"/>
                </a:solidFill>
              </a:rPr>
            </a:br>
            <a:r>
              <a:rPr lang="en-US" sz="3100" dirty="0" smtClean="0">
                <a:solidFill>
                  <a:schemeClr val="accent2"/>
                </a:solidFill>
              </a:rPr>
              <a:t>   -   Only the 1</a:t>
            </a:r>
            <a:r>
              <a:rPr lang="en-US" sz="3100" baseline="30000" dirty="0" smtClean="0">
                <a:solidFill>
                  <a:schemeClr val="accent2"/>
                </a:solidFill>
              </a:rPr>
              <a:t>st</a:t>
            </a:r>
            <a:r>
              <a:rPr lang="en-US" sz="3100" dirty="0" smtClean="0">
                <a:solidFill>
                  <a:schemeClr val="accent2"/>
                </a:solidFill>
              </a:rPr>
              <a:t> step: You still need to learn to resolve 	conflicts</a:t>
            </a:r>
          </a:p>
          <a:p>
            <a:pPr marL="971550" lvl="1" indent="-514350">
              <a:buNone/>
            </a:pPr>
            <a:r>
              <a:rPr lang="en-US" sz="3300" b="1" dirty="0" smtClean="0">
                <a:solidFill>
                  <a:schemeClr val="accent2"/>
                </a:solidFill>
              </a:rPr>
              <a:t>	2.  Agree with the Odds:   (but not demands)</a:t>
            </a:r>
            <a:r>
              <a:rPr lang="en-US" sz="3100" b="1" dirty="0" smtClean="0">
                <a:solidFill>
                  <a:schemeClr val="accent2"/>
                </a:solidFill>
              </a:rPr>
              <a:t/>
            </a:r>
            <a:br>
              <a:rPr lang="en-US" sz="3100" b="1" dirty="0" smtClean="0">
                <a:solidFill>
                  <a:schemeClr val="accent2"/>
                </a:solidFill>
              </a:rPr>
            </a:br>
            <a:r>
              <a:rPr lang="en-US" sz="3100" b="1" dirty="0" smtClean="0">
                <a:solidFill>
                  <a:schemeClr val="accent2"/>
                </a:solidFill>
              </a:rPr>
              <a:t>   </a:t>
            </a:r>
            <a:r>
              <a:rPr lang="en-US" sz="3100" dirty="0" smtClean="0">
                <a:solidFill>
                  <a:schemeClr val="accent2"/>
                </a:solidFill>
              </a:rPr>
              <a:t>-    Realistically agree with odds but learn real reasons for    	the criticism &amp; more new consequences may surface.</a:t>
            </a:r>
            <a:endParaRPr lang="en-US" sz="3100" dirty="0">
              <a:solidFill>
                <a:schemeClr val="accent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IV. Transforming Negative Climates, cont.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IV. Transforming Neg. Climates, cont.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B. </a:t>
            </a:r>
            <a:r>
              <a:rPr lang="en-US" sz="2800" b="1" dirty="0" smtClean="0">
                <a:solidFill>
                  <a:schemeClr val="accent2"/>
                </a:solidFill>
              </a:rPr>
              <a:t>3.  Agree in Principle:  </a:t>
            </a:r>
            <a:r>
              <a:rPr lang="en-US" sz="2800" dirty="0" smtClean="0">
                <a:solidFill>
                  <a:schemeClr val="accent2"/>
                </a:solidFill>
              </a:rPr>
              <a:t>Accept the principle on 	which  it’s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smtClean="0">
                <a:solidFill>
                  <a:schemeClr val="accent2"/>
                </a:solidFill>
              </a:rPr>
              <a:t>        </a:t>
            </a:r>
            <a:r>
              <a:rPr lang="en-US" sz="2800" dirty="0" smtClean="0">
                <a:solidFill>
                  <a:schemeClr val="accent2"/>
                </a:solidFill>
              </a:rPr>
              <a:t>based, but continue behavior. </a:t>
            </a:r>
            <a:r>
              <a:rPr lang="en-US" sz="2800" b="1" dirty="0" smtClean="0">
                <a:solidFill>
                  <a:schemeClr val="accent2"/>
                </a:solidFill>
              </a:rPr>
              <a:t/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800" b="1" smtClean="0">
                <a:solidFill>
                  <a:schemeClr val="accent2"/>
                </a:solidFill>
              </a:rPr>
              <a:t>	 </a:t>
            </a:r>
            <a:r>
              <a:rPr lang="en-US" sz="2800" smtClean="0">
                <a:solidFill>
                  <a:schemeClr val="accent2"/>
                </a:solidFill>
              </a:rPr>
              <a:t>(“</a:t>
            </a:r>
            <a:r>
              <a:rPr lang="en-US" sz="2800" dirty="0" smtClean="0">
                <a:solidFill>
                  <a:schemeClr val="accent2"/>
                </a:solidFill>
              </a:rPr>
              <a:t>There’s more to life than work.” “You’re right. I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     probably do need to relax, but I’ll do it after finals.”)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4.  Agree with the Critic’s Perception: </a:t>
            </a:r>
            <a:r>
              <a:rPr lang="en-US" sz="2800" dirty="0" smtClean="0">
                <a:solidFill>
                  <a:schemeClr val="accent2"/>
                </a:solidFill>
              </a:rPr>
              <a:t>When you can’t find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any truth, can’t agree w/ odds, or can’t accept a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principle, then agree the critic has a right to perceive it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another way.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		-  Avoids fights about who’s right &amp; who’s wrong.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	   (“I can see why you’d think that.”)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49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I. Communication Climate: Defined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 communication climate is </a:t>
            </a:r>
            <a:r>
              <a:rPr lang="en-US" u="sng" dirty="0" smtClean="0">
                <a:solidFill>
                  <a:schemeClr val="accent2"/>
                </a:solidFill>
              </a:rPr>
              <a:t>the social tone of a relationship.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It’s the way people feel about each other  AS they carry out activities.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Climates can change over time</a:t>
            </a:r>
            <a:r>
              <a:rPr lang="en-US" dirty="0" smtClean="0">
                <a:solidFill>
                  <a:schemeClr val="accent2"/>
                </a:solidFill>
              </a:rPr>
              <a:t>, so it’s imp. To understand them, so we can change ours if not positive enough.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Tm="800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How Climates Develop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accent2"/>
                </a:solidFill>
              </a:rPr>
              <a:t>The degree to which people see themselves as </a:t>
            </a:r>
            <a:r>
              <a:rPr lang="en-US" i="1" u="sng" dirty="0" smtClean="0">
                <a:solidFill>
                  <a:schemeClr val="accent2"/>
                </a:solidFill>
              </a:rPr>
              <a:t>valued</a:t>
            </a:r>
            <a:r>
              <a:rPr lang="en-US" u="sng" dirty="0" smtClean="0">
                <a:solidFill>
                  <a:schemeClr val="accent2"/>
                </a:solidFill>
              </a:rPr>
              <a:t> determines the climate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It’s not content as much as </a:t>
            </a:r>
            <a:r>
              <a:rPr lang="en-US" u="sng" dirty="0" smtClean="0">
                <a:solidFill>
                  <a:schemeClr val="accent2"/>
                </a:solidFill>
              </a:rPr>
              <a:t>HOW we speak &amp; act. </a:t>
            </a:r>
          </a:p>
          <a:p>
            <a:pPr marL="742950" lvl="2" indent="-342900">
              <a:buFontTx/>
              <a:buChar char="-"/>
            </a:pPr>
            <a:r>
              <a:rPr lang="en-US" sz="2800" b="1" dirty="0" smtClean="0">
                <a:solidFill>
                  <a:schemeClr val="accent2"/>
                </a:solidFill>
              </a:rPr>
              <a:t>We react positively to </a:t>
            </a:r>
            <a:r>
              <a:rPr lang="en-US" sz="2800" b="1" i="1" dirty="0" smtClean="0">
                <a:solidFill>
                  <a:schemeClr val="accent2"/>
                </a:solidFill>
              </a:rPr>
              <a:t>confirming</a:t>
            </a:r>
            <a:r>
              <a:rPr lang="en-US" sz="2800" b="1" dirty="0" smtClean="0">
                <a:solidFill>
                  <a:schemeClr val="accent2"/>
                </a:solidFill>
              </a:rPr>
              <a:t> messages </a:t>
            </a:r>
            <a:r>
              <a:rPr lang="en-US" sz="2800" dirty="0" smtClean="0">
                <a:solidFill>
                  <a:schemeClr val="accent2"/>
                </a:solidFill>
              </a:rPr>
              <a:t>which convey value. </a:t>
            </a:r>
            <a:r>
              <a:rPr lang="en-US" dirty="0" smtClean="0">
                <a:solidFill>
                  <a:schemeClr val="accent2"/>
                </a:solidFill>
              </a:rPr>
              <a:t>(“You matter”, “Your ideas matter”, etc.)</a:t>
            </a:r>
          </a:p>
          <a:p>
            <a:pPr marL="1200150" lvl="3" indent="-34290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&lt;In marriage, it’s the best predictor of satisfaction.&gt;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</a:rPr>
              <a:t>We react negatively </a:t>
            </a:r>
            <a:r>
              <a:rPr lang="en-US" b="1" i="1" dirty="0" smtClean="0">
                <a:solidFill>
                  <a:schemeClr val="accent2"/>
                </a:solidFill>
              </a:rPr>
              <a:t>to disconfirming </a:t>
            </a:r>
            <a:r>
              <a:rPr lang="en-US" b="1" dirty="0" smtClean="0">
                <a:solidFill>
                  <a:schemeClr val="accent2"/>
                </a:solidFill>
              </a:rPr>
              <a:t>messages  </a:t>
            </a:r>
            <a:r>
              <a:rPr lang="en-US" dirty="0" smtClean="0">
                <a:solidFill>
                  <a:schemeClr val="accent2"/>
                </a:solidFill>
              </a:rPr>
              <a:t>which signal a lack of regard</a:t>
            </a:r>
            <a:r>
              <a:rPr lang="en-US" sz="1600" dirty="0" smtClean="0">
                <a:solidFill>
                  <a:schemeClr val="accent2"/>
                </a:solidFill>
              </a:rPr>
              <a:t>.  </a:t>
            </a:r>
            <a:r>
              <a:rPr lang="en-US" sz="2400" dirty="0" smtClean="0">
                <a:solidFill>
                  <a:schemeClr val="accent2"/>
                </a:solidFill>
              </a:rPr>
              <a:t>Deciding not speaking to a person= disconfirmation.   (“I don’t like you &lt;or your ideas&gt;”, “You don’t exist”, You’re not important ”, “I don’t care”, etc.)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It’s </a:t>
            </a:r>
            <a:r>
              <a:rPr lang="en-US" u="sng" dirty="0" smtClean="0">
                <a:solidFill>
                  <a:schemeClr val="accent2"/>
                </a:solidFill>
              </a:rPr>
              <a:t>the receiver </a:t>
            </a:r>
            <a:r>
              <a:rPr lang="en-US" dirty="0" smtClean="0">
                <a:solidFill>
                  <a:schemeClr val="accent2"/>
                </a:solidFill>
              </a:rPr>
              <a:t>who </a:t>
            </a:r>
            <a:r>
              <a:rPr lang="en-US" u="sng" dirty="0" smtClean="0">
                <a:solidFill>
                  <a:schemeClr val="accent2"/>
                </a:solidFill>
              </a:rPr>
              <a:t>decides</a:t>
            </a:r>
            <a:r>
              <a:rPr lang="en-US" dirty="0" smtClean="0">
                <a:solidFill>
                  <a:schemeClr val="accent2"/>
                </a:solidFill>
              </a:rPr>
              <a:t> if messages are confirming or not.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How </a:t>
            </a:r>
            <a:r>
              <a:rPr lang="en-US" dirty="0">
                <a:solidFill>
                  <a:schemeClr val="accent2"/>
                </a:solidFill>
              </a:rPr>
              <a:t>C</a:t>
            </a:r>
            <a:r>
              <a:rPr lang="en-US" dirty="0" smtClean="0">
                <a:solidFill>
                  <a:schemeClr val="accent2"/>
                </a:solidFill>
              </a:rPr>
              <a:t>limates Develop  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</a:t>
            </a:r>
            <a:r>
              <a:rPr lang="en-US" sz="2600" b="1" dirty="0" smtClean="0">
                <a:solidFill>
                  <a:schemeClr val="accent2"/>
                </a:solidFill>
              </a:rPr>
              <a:t>A.  Levels of Confirming Messages</a:t>
            </a:r>
            <a:r>
              <a:rPr lang="en-US" sz="2600" dirty="0" smtClean="0">
                <a:solidFill>
                  <a:schemeClr val="accent2"/>
                </a:solidFill>
              </a:rPr>
              <a:t>-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       1. </a:t>
            </a:r>
            <a:r>
              <a:rPr lang="en-US" sz="2600" b="1" u="sng" dirty="0" smtClean="0">
                <a:solidFill>
                  <a:schemeClr val="accent2"/>
                </a:solidFill>
              </a:rPr>
              <a:t>Confirming (agreeing) =3 types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    a. Recognition:  </a:t>
            </a:r>
            <a:r>
              <a:rPr lang="en-US" sz="2600" dirty="0" smtClean="0">
                <a:solidFill>
                  <a:schemeClr val="accent2"/>
                </a:solidFill>
              </a:rPr>
              <a:t>The </a:t>
            </a:r>
            <a:r>
              <a:rPr lang="en-US" sz="2600" u="sng" dirty="0" smtClean="0">
                <a:solidFill>
                  <a:schemeClr val="accent2"/>
                </a:solidFill>
              </a:rPr>
              <a:t>most basic form</a:t>
            </a:r>
            <a:r>
              <a:rPr lang="en-US" sz="2600" dirty="0" smtClean="0">
                <a:solidFill>
                  <a:schemeClr val="accent2"/>
                </a:solidFill>
              </a:rPr>
              <a:t>, if perceived as 	       </a:t>
            </a:r>
            <a:r>
              <a:rPr lang="en-US" sz="2600" u="sng" dirty="0" smtClean="0">
                <a:solidFill>
                  <a:schemeClr val="accent2"/>
                </a:solidFill>
              </a:rPr>
              <a:t>avoiding contact or taking too long to respond</a:t>
            </a:r>
            <a:r>
              <a:rPr lang="en-US" sz="2600" dirty="0" smtClean="0">
                <a:solidFill>
                  <a:schemeClr val="accent2"/>
                </a:solidFill>
              </a:rPr>
              <a:t>, behavior 	       may feel like disconfirmation, whether or not intended. 	       Reflective listening helps.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    b. Acknowledgment:  </a:t>
            </a:r>
            <a:r>
              <a:rPr lang="en-US" sz="2600" dirty="0" smtClean="0">
                <a:solidFill>
                  <a:schemeClr val="accent2"/>
                </a:solidFill>
              </a:rPr>
              <a:t>Stronger than recognition, 	</a:t>
            </a:r>
            <a:r>
              <a:rPr lang="en-US" sz="2600" u="sng" dirty="0" smtClean="0">
                <a:solidFill>
                  <a:schemeClr val="accent2"/>
                </a:solidFill>
              </a:rPr>
              <a:t>    </a:t>
            </a:r>
            <a:r>
              <a:rPr lang="en-US" sz="2600" dirty="0" smtClean="0">
                <a:solidFill>
                  <a:schemeClr val="accent2"/>
                </a:solidFill>
              </a:rPr>
              <a:t>	        </a:t>
            </a:r>
            <a:r>
              <a:rPr lang="en-US" sz="2600" u="sng" dirty="0" smtClean="0">
                <a:solidFill>
                  <a:schemeClr val="accent2"/>
                </a:solidFill>
              </a:rPr>
              <a:t>listening=</a:t>
            </a:r>
            <a:r>
              <a:rPr lang="en-US" sz="2600" dirty="0" smtClean="0">
                <a:solidFill>
                  <a:schemeClr val="accent2"/>
                </a:solidFill>
              </a:rPr>
              <a:t>most common form; silently, </a:t>
            </a:r>
            <a:r>
              <a:rPr lang="en-US" sz="2600" u="sng" dirty="0" smtClean="0">
                <a:solidFill>
                  <a:schemeClr val="accent2"/>
                </a:solidFill>
              </a:rPr>
              <a:t>attentively</a:t>
            </a:r>
            <a:r>
              <a:rPr lang="en-US" sz="2600" dirty="0" smtClean="0">
                <a:solidFill>
                  <a:schemeClr val="accent2"/>
                </a:solidFill>
              </a:rPr>
              <a:t> 		        paying attention to another’s words </a:t>
            </a:r>
            <a:r>
              <a:rPr lang="en-US" sz="2600" u="sng" dirty="0" smtClean="0">
                <a:solidFill>
                  <a:schemeClr val="accent2"/>
                </a:solidFill>
              </a:rPr>
              <a:t>matters</a:t>
            </a:r>
            <a:r>
              <a:rPr lang="en-US" sz="2600" dirty="0" smtClean="0">
                <a:solidFill>
                  <a:schemeClr val="accent2"/>
                </a:solidFill>
              </a:rPr>
              <a:t>! </a:t>
            </a:r>
            <a:endParaRPr lang="en-US" sz="2600" dirty="0">
              <a:solidFill>
                <a:schemeClr val="accent2"/>
              </a:solidFill>
            </a:endParaRP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    c. Endorsement: </a:t>
            </a:r>
            <a:r>
              <a:rPr lang="en-US" sz="2600" dirty="0" smtClean="0">
                <a:solidFill>
                  <a:schemeClr val="accent2"/>
                </a:solidFill>
              </a:rPr>
              <a:t>Highest valuing= </a:t>
            </a:r>
            <a:r>
              <a:rPr lang="en-US" sz="2600" u="sng" dirty="0" smtClean="0">
                <a:solidFill>
                  <a:schemeClr val="accent2"/>
                </a:solidFill>
              </a:rPr>
              <a:t>agreeing</a:t>
            </a:r>
            <a:r>
              <a:rPr lang="en-US" sz="2600" dirty="0" smtClean="0">
                <a:solidFill>
                  <a:schemeClr val="accent2"/>
                </a:solidFill>
              </a:rPr>
              <a:t> (even 		        partially) </a:t>
            </a:r>
            <a:r>
              <a:rPr lang="en-US" sz="2600" u="sng" dirty="0" smtClean="0">
                <a:solidFill>
                  <a:schemeClr val="accent2"/>
                </a:solidFill>
              </a:rPr>
              <a:t>or</a:t>
            </a:r>
            <a:r>
              <a:rPr lang="en-US" sz="2600" dirty="0" smtClean="0">
                <a:solidFill>
                  <a:schemeClr val="accent2"/>
                </a:solidFill>
              </a:rPr>
              <a:t> admitting the other’s importance </a:t>
            </a:r>
            <a:r>
              <a:rPr lang="en-US" sz="2600" u="sng" dirty="0" smtClean="0">
                <a:solidFill>
                  <a:schemeClr val="accent2"/>
                </a:solidFill>
              </a:rPr>
              <a:t>(praising)</a:t>
            </a:r>
          </a:p>
          <a:p>
            <a:pPr lvl="3"/>
            <a:r>
              <a:rPr lang="en-US" sz="2400" dirty="0" smtClean="0">
                <a:solidFill>
                  <a:schemeClr val="accent2"/>
                </a:solidFill>
              </a:rPr>
              <a:t>Positive nonverbal signals while other is speaking can confirm; </a:t>
            </a:r>
          </a:p>
          <a:p>
            <a:pPr lvl="3"/>
            <a:r>
              <a:rPr lang="en-US" sz="2400" dirty="0" smtClean="0">
                <a:solidFill>
                  <a:schemeClr val="accent2"/>
                </a:solidFill>
              </a:rPr>
              <a:t>Hugs &amp; embraces  also endorse.  </a:t>
            </a:r>
          </a:p>
          <a:p>
            <a:pPr lvl="2"/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A. 2. </a:t>
            </a:r>
            <a:r>
              <a:rPr lang="en-US" sz="2800" b="1" u="sng" dirty="0" smtClean="0">
                <a:solidFill>
                  <a:schemeClr val="accent2"/>
                </a:solidFill>
              </a:rPr>
              <a:t>Disagreeing messages</a:t>
            </a:r>
            <a:r>
              <a:rPr lang="en-US" sz="2800" b="1" dirty="0" smtClean="0">
                <a:solidFill>
                  <a:schemeClr val="accent2"/>
                </a:solidFill>
              </a:rPr>
              <a:t>= “You’re wrong.” </a:t>
            </a:r>
            <a:r>
              <a:rPr lang="en-US" sz="2800" dirty="0" smtClean="0">
                <a:solidFill>
                  <a:schemeClr val="accent2"/>
                </a:solidFill>
              </a:rPr>
              <a:t>(3 types)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	</a:t>
            </a:r>
            <a:r>
              <a:rPr lang="en-US" sz="2600" b="1" dirty="0" smtClean="0">
                <a:solidFill>
                  <a:schemeClr val="accent2"/>
                </a:solidFill>
              </a:rPr>
              <a:t>a. Argumentativeness:  </a:t>
            </a:r>
            <a:r>
              <a:rPr lang="en-US" sz="2600" dirty="0" smtClean="0">
                <a:solidFill>
                  <a:schemeClr val="accent2"/>
                </a:solidFill>
              </a:rPr>
              <a:t>presenting /defending positions on 	  issues while only attacking issues</a:t>
            </a:r>
            <a:r>
              <a:rPr lang="en-US" sz="2600" i="1" dirty="0" smtClean="0">
                <a:solidFill>
                  <a:schemeClr val="accent2"/>
                </a:solidFill>
              </a:rPr>
              <a:t>, not persons. Includes 	  supportive, affirming delivery.  It can be constructive</a:t>
            </a:r>
            <a:r>
              <a:rPr lang="en-US" sz="2600" b="1" i="1" dirty="0" smtClean="0">
                <a:solidFill>
                  <a:schemeClr val="accent2"/>
                </a:solidFill>
              </a:rPr>
              <a:t>.</a:t>
            </a:r>
            <a:endParaRPr lang="en-US" sz="2600" b="1" i="1" dirty="0">
              <a:solidFill>
                <a:schemeClr val="accent2"/>
              </a:solidFill>
            </a:endParaRP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b. Complaining</a:t>
            </a:r>
            <a:r>
              <a:rPr lang="en-US" sz="2600" dirty="0" smtClean="0">
                <a:solidFill>
                  <a:schemeClr val="accent2"/>
                </a:solidFill>
              </a:rPr>
              <a:t>:  When not prepared to argue issues,  but 	   want to let know you are dissatisfied.</a:t>
            </a:r>
            <a:r>
              <a:rPr lang="en-US" sz="2600" u="sng" dirty="0" smtClean="0">
                <a:solidFill>
                  <a:schemeClr val="accent2"/>
                </a:solidFill>
              </a:rPr>
              <a:t> </a:t>
            </a:r>
          </a:p>
          <a:p>
            <a:pPr lvl="2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- </a:t>
            </a:r>
            <a:r>
              <a:rPr lang="en-US" sz="2600" u="sng" dirty="0" smtClean="0">
                <a:solidFill>
                  <a:schemeClr val="accent2"/>
                </a:solidFill>
              </a:rPr>
              <a:t>Behavioral complaints are better than personal ones</a:t>
            </a:r>
            <a:r>
              <a:rPr lang="en-US" sz="2600" dirty="0" smtClean="0">
                <a:solidFill>
                  <a:schemeClr val="accent2"/>
                </a:solidFill>
              </a:rPr>
              <a:t>!  (Can change behavior, so describe it rather than attack personality.)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c. Aggressiveness:  </a:t>
            </a:r>
            <a:r>
              <a:rPr lang="en-US" sz="2600" dirty="0" smtClean="0">
                <a:solidFill>
                  <a:schemeClr val="accent2"/>
                </a:solidFill>
              </a:rPr>
              <a:t>The </a:t>
            </a:r>
            <a:r>
              <a:rPr lang="en-US" sz="2600" b="1" dirty="0" smtClean="0">
                <a:solidFill>
                  <a:schemeClr val="accent2"/>
                </a:solidFill>
              </a:rPr>
              <a:t>most destructive </a:t>
            </a:r>
            <a:r>
              <a:rPr lang="en-US" sz="2600" dirty="0" smtClean="0">
                <a:solidFill>
                  <a:schemeClr val="accent2"/>
                </a:solidFill>
              </a:rPr>
              <a:t>disagreement, it 	  attacks self-concept to inflict emotional pain. It demeans 	  their worth; winning at their expense; it’s </a:t>
            </a:r>
            <a:r>
              <a:rPr lang="en-US" sz="2600" u="sng" dirty="0" smtClean="0">
                <a:solidFill>
                  <a:schemeClr val="accent2"/>
                </a:solidFill>
              </a:rPr>
              <a:t>obviously</a:t>
            </a:r>
            <a:r>
              <a:rPr lang="en-US" sz="2600" dirty="0" smtClean="0">
                <a:solidFill>
                  <a:schemeClr val="accent2"/>
                </a:solidFill>
              </a:rPr>
              <a:t> 	  	  </a:t>
            </a:r>
            <a:r>
              <a:rPr lang="en-US" sz="2600" u="sng" dirty="0" smtClean="0">
                <a:solidFill>
                  <a:schemeClr val="accent2"/>
                </a:solidFill>
              </a:rPr>
              <a:t>negative with </a:t>
            </a:r>
            <a:r>
              <a:rPr lang="en-US" sz="2600" b="1" u="sng" dirty="0" smtClean="0">
                <a:solidFill>
                  <a:schemeClr val="accent2"/>
                </a:solidFill>
              </a:rPr>
              <a:t>serious consequences</a:t>
            </a:r>
            <a:r>
              <a:rPr lang="en-US" sz="2600" u="sng" dirty="0" smtClean="0">
                <a:solidFill>
                  <a:schemeClr val="accent2"/>
                </a:solidFill>
              </a:rPr>
              <a:t>:</a:t>
            </a:r>
          </a:p>
          <a:p>
            <a:pPr lvl="2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-  violence, delinquency, depression, less productive in workplace (win-lose not win-win) or any other place. </a:t>
            </a:r>
            <a:endParaRPr lang="en-US" sz="2600" dirty="0">
              <a:solidFill>
                <a:schemeClr val="accent2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chemeClr val="accent2"/>
                </a:solidFill>
              </a:rPr>
              <a:t>II.  How Climates Develop  cont.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How Climates Develop,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 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     A. 3.  Disconfirming messages</a:t>
            </a:r>
            <a:r>
              <a:rPr lang="en-US" sz="2800" dirty="0" smtClean="0">
                <a:solidFill>
                  <a:schemeClr val="accent2"/>
                </a:solidFill>
              </a:rPr>
              <a:t>:  </a:t>
            </a:r>
            <a:r>
              <a:rPr lang="en-US" sz="2800" b="1" u="sng" dirty="0" smtClean="0">
                <a:solidFill>
                  <a:schemeClr val="accent2"/>
                </a:solidFill>
              </a:rPr>
              <a:t>subtler than disagreeing </a:t>
            </a:r>
            <a:r>
              <a:rPr lang="en-US" sz="2800" b="1" dirty="0" smtClean="0">
                <a:solidFill>
                  <a:schemeClr val="accent2"/>
                </a:solidFill>
              </a:rPr>
              <a:t>	      </a:t>
            </a:r>
            <a:r>
              <a:rPr lang="en-US" sz="2800" dirty="0" smtClean="0">
                <a:solidFill>
                  <a:schemeClr val="accent2"/>
                </a:solidFill>
              </a:rPr>
              <a:t>ones, </a:t>
            </a:r>
            <a:r>
              <a:rPr lang="en-US" sz="2800" b="1" u="sng" dirty="0" smtClean="0">
                <a:solidFill>
                  <a:schemeClr val="accent2"/>
                </a:solidFill>
              </a:rPr>
              <a:t>but potentially more damaging</a:t>
            </a:r>
            <a:r>
              <a:rPr lang="en-US" sz="2800" u="sng" dirty="0" smtClean="0">
                <a:solidFill>
                  <a:schemeClr val="accent2"/>
                </a:solidFill>
              </a:rPr>
              <a:t>;</a:t>
            </a:r>
          </a:p>
          <a:p>
            <a:pPr marL="914400" lvl="1" indent="-514350"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*</a:t>
            </a:r>
            <a:r>
              <a:rPr lang="en-US" sz="2600" b="1" u="sng" dirty="0" smtClean="0">
                <a:solidFill>
                  <a:schemeClr val="accent2"/>
                </a:solidFill>
              </a:rPr>
              <a:t> 7 responses</a:t>
            </a:r>
            <a:r>
              <a:rPr lang="en-US" sz="2600" dirty="0" smtClean="0">
                <a:solidFill>
                  <a:schemeClr val="accent2"/>
                </a:solidFill>
              </a:rPr>
              <a:t>.  (a pattern of them = negative climate IF</a:t>
            </a:r>
            <a:br>
              <a:rPr lang="en-US" sz="2600" dirty="0" smtClean="0">
                <a:solidFill>
                  <a:schemeClr val="accent2"/>
                </a:solidFill>
              </a:rPr>
            </a:br>
            <a:r>
              <a:rPr lang="en-US" sz="2600" dirty="0" smtClean="0">
                <a:solidFill>
                  <a:schemeClr val="accent2"/>
                </a:solidFill>
              </a:rPr>
              <a:t>         </a:t>
            </a:r>
            <a:r>
              <a:rPr lang="en-US" sz="2600" u="sng" dirty="0" smtClean="0">
                <a:solidFill>
                  <a:schemeClr val="accent2"/>
                </a:solidFill>
              </a:rPr>
              <a:t>receiver’s perception thinks it creates defensiveness</a:t>
            </a:r>
            <a:r>
              <a:rPr lang="en-US" sz="2600" dirty="0" smtClean="0">
                <a:solidFill>
                  <a:schemeClr val="accent2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      a.  Impervious</a:t>
            </a:r>
            <a:r>
              <a:rPr lang="en-US" sz="2800" dirty="0" smtClean="0">
                <a:solidFill>
                  <a:schemeClr val="accent2"/>
                </a:solidFill>
              </a:rPr>
              <a:t>:  intentionally ignoring an attempt to          		V or NV communicate.  Ignoring by significant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          other is damaging;  cruelest punishment = ignore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	      b.  Interrupting:</a:t>
            </a:r>
            <a:r>
              <a:rPr lang="en-US" sz="2800" dirty="0" smtClean="0">
                <a:solidFill>
                  <a:schemeClr val="accent2"/>
                </a:solidFill>
              </a:rPr>
              <a:t> 1 persons beginning to speak </a:t>
            </a:r>
          </a:p>
          <a:p>
            <a:pPr marL="514350" indent="-514350"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              before the other is through</a:t>
            </a:r>
          </a:p>
          <a:p>
            <a:pPr marL="514350" indent="-514350"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           c.  Irrelevant:  </a:t>
            </a:r>
            <a:r>
              <a:rPr lang="en-US" sz="2800" dirty="0" smtClean="0">
                <a:solidFill>
                  <a:schemeClr val="accent2"/>
                </a:solidFill>
              </a:rPr>
              <a:t>making comments unrelated to what 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chemeClr val="accent2"/>
                </a:solidFill>
              </a:rPr>
              <a:t>                the other was just saying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 smtClean="0"/>
          </a:p>
          <a:p>
            <a:endParaRPr lang="en-US" u="sng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How Climates Develop,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A.  3.  Disconfirming cont.</a:t>
            </a:r>
          </a:p>
          <a:p>
            <a:pPr marL="342900" lvl="1" indent="-34290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       d.  Tangential:  </a:t>
            </a:r>
            <a:r>
              <a:rPr lang="en-US" sz="2600" dirty="0" smtClean="0">
                <a:solidFill>
                  <a:schemeClr val="accent2"/>
                </a:solidFill>
              </a:rPr>
              <a:t>uses other person’s message to steer talk in 	      a new direction</a:t>
            </a:r>
          </a:p>
          <a:p>
            <a:pPr marL="1200150" lvl="3" indent="-342900"/>
            <a:r>
              <a:rPr lang="en-US" sz="2200" dirty="0" smtClean="0">
                <a:solidFill>
                  <a:schemeClr val="accent2"/>
                </a:solidFill>
              </a:rPr>
              <a:t>Tangential SHIFT-abrupt  change in conversation</a:t>
            </a:r>
          </a:p>
          <a:p>
            <a:pPr marL="1200150" lvl="3" indent="-342900"/>
            <a:r>
              <a:rPr lang="en-US" sz="2200" dirty="0" smtClean="0">
                <a:solidFill>
                  <a:schemeClr val="accent2"/>
                </a:solidFill>
              </a:rPr>
              <a:t>Tangential DRIFT-token connection to subject then a subject change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e.  Impersonal :  </a:t>
            </a:r>
            <a:r>
              <a:rPr lang="en-US" sz="2600" dirty="0" smtClean="0">
                <a:solidFill>
                  <a:schemeClr val="accent2"/>
                </a:solidFill>
              </a:rPr>
              <a:t> speaker never interacts  on personal level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		-   </a:t>
            </a:r>
            <a:r>
              <a:rPr lang="en-US" sz="2200" dirty="0" smtClean="0">
                <a:solidFill>
                  <a:schemeClr val="accent2"/>
                </a:solidFill>
              </a:rPr>
              <a:t>“My grandmother died last night.” “We all have problems.”</a:t>
            </a:r>
          </a:p>
          <a:p>
            <a:pPr lvl="2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-    Responses are intellectual, general, or impersonal 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f.   Ambiguous:   </a:t>
            </a:r>
            <a:r>
              <a:rPr lang="en-US" sz="2600" dirty="0" smtClean="0">
                <a:solidFill>
                  <a:schemeClr val="accent2"/>
                </a:solidFill>
              </a:rPr>
              <a:t>message has more than 1 meaning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	g.  Incongruous:  </a:t>
            </a:r>
            <a:r>
              <a:rPr lang="en-US" sz="2600" dirty="0" smtClean="0">
                <a:solidFill>
                  <a:schemeClr val="accent2"/>
                </a:solidFill>
              </a:rPr>
              <a:t>has verbal &amp; NV messages that seem to 	     contradict (Sure, I’m happy.” w/ unhappy nonverbal)</a:t>
            </a:r>
          </a:p>
          <a:p>
            <a:endParaRPr lang="en-US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II.  How Climates Develop, cont.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553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B.  Defensiveness</a:t>
            </a:r>
          </a:p>
          <a:p>
            <a:pPr lvl="1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</a:t>
            </a:r>
            <a:r>
              <a:rPr lang="en-US" sz="2600" dirty="0" smtClean="0">
                <a:solidFill>
                  <a:schemeClr val="accent2"/>
                </a:solidFill>
              </a:rPr>
              <a:t>    </a:t>
            </a:r>
            <a:r>
              <a:rPr lang="en-US" sz="3000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smtClean="0">
                <a:solidFill>
                  <a:schemeClr val="accent2"/>
                </a:solidFill>
              </a:rPr>
              <a:t>1. </a:t>
            </a:r>
            <a:r>
              <a:rPr lang="en-US" sz="3000" b="1" u="sng" dirty="0" smtClean="0">
                <a:solidFill>
                  <a:schemeClr val="accent2"/>
                </a:solidFill>
              </a:rPr>
              <a:t>Defined</a:t>
            </a:r>
            <a:r>
              <a:rPr lang="en-US" sz="3000" b="1" dirty="0" smtClean="0">
                <a:solidFill>
                  <a:schemeClr val="accent2"/>
                </a:solidFill>
              </a:rPr>
              <a:t>:  </a:t>
            </a:r>
            <a:r>
              <a:rPr lang="en-US" sz="3000" dirty="0" smtClean="0">
                <a:solidFill>
                  <a:schemeClr val="accent2"/>
                </a:solidFill>
              </a:rPr>
              <a:t>Process of protecting your presenting 	       self, or face, from face-threatening acts. </a:t>
            </a:r>
          </a:p>
          <a:p>
            <a:pPr lvl="1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		      a. It’s the most predictable reaction to hostile or 		indifferent messages</a:t>
            </a:r>
          </a:p>
          <a:p>
            <a:pPr lvl="2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      b. We project diff. selves to diff. people; not all </a:t>
            </a:r>
          </a:p>
          <a:p>
            <a:pPr lvl="2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          “faces” are significant &amp; can make us defensive.</a:t>
            </a:r>
          </a:p>
          <a:p>
            <a:pPr marL="742950" lvl="2" indent="-342900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		      c.  We are most defensive when criticism is </a:t>
            </a:r>
            <a:r>
              <a:rPr lang="en-US" sz="3000" i="1" dirty="0" smtClean="0">
                <a:solidFill>
                  <a:schemeClr val="accent2"/>
                </a:solidFill>
              </a:rPr>
              <a:t>TRUE.  </a:t>
            </a:r>
          </a:p>
          <a:p>
            <a:pPr>
              <a:buNone/>
            </a:pPr>
            <a:r>
              <a:rPr lang="en-US" sz="3000" b="1" dirty="0" smtClean="0">
                <a:solidFill>
                  <a:schemeClr val="accent2"/>
                </a:solidFill>
              </a:rPr>
              <a:t>	        2. </a:t>
            </a:r>
            <a:r>
              <a:rPr lang="en-US" sz="3000" b="1" u="sng" dirty="0" smtClean="0">
                <a:solidFill>
                  <a:schemeClr val="accent2"/>
                </a:solidFill>
              </a:rPr>
              <a:t>Topics provoking defenses </a:t>
            </a:r>
            <a:r>
              <a:rPr lang="en-US" sz="3000" dirty="0" smtClean="0">
                <a:solidFill>
                  <a:schemeClr val="accent2"/>
                </a:solidFill>
              </a:rPr>
              <a:t>can vary by sex or culture</a:t>
            </a:r>
          </a:p>
          <a:p>
            <a:pPr lvl="1">
              <a:buNone/>
            </a:pPr>
            <a:r>
              <a:rPr lang="en-US" sz="3000" i="1" dirty="0" smtClean="0">
                <a:solidFill>
                  <a:schemeClr val="accent2"/>
                </a:solidFill>
              </a:rPr>
              <a:t>		     </a:t>
            </a:r>
            <a:r>
              <a:rPr lang="en-US" sz="3000" dirty="0" smtClean="0">
                <a:solidFill>
                  <a:schemeClr val="accent2"/>
                </a:solidFill>
              </a:rPr>
              <a:t>a.  Clothes &amp; hair= both men &amp; women = defensive</a:t>
            </a:r>
          </a:p>
          <a:p>
            <a:pPr lvl="1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           b.  women=more defensive about weight</a:t>
            </a:r>
          </a:p>
          <a:p>
            <a:pPr lvl="1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		     c.  Men more defensive.  abt. comments on physical/ 	          mental errors </a:t>
            </a:r>
            <a:r>
              <a:rPr lang="en-US" sz="2600" dirty="0" smtClean="0">
                <a:solidFill>
                  <a:schemeClr val="accent2"/>
                </a:solidFill>
              </a:rPr>
              <a:t>(Futch &amp; Edwards, ’99)</a:t>
            </a:r>
          </a:p>
          <a:p>
            <a:pPr lvl="1">
              <a:buNone/>
            </a:pPr>
            <a:r>
              <a:rPr lang="en-US" sz="3000" dirty="0" smtClean="0">
                <a:solidFill>
                  <a:schemeClr val="accent2"/>
                </a:solidFill>
              </a:rPr>
              <a:t>		    d.  Women in traditional male jobs report  several  	         face-threatening  interactions w/ men. </a:t>
            </a:r>
            <a:r>
              <a:rPr lang="en-US" sz="2600" dirty="0" smtClean="0">
                <a:solidFill>
                  <a:schemeClr val="accent2"/>
                </a:solidFill>
              </a:rPr>
              <a:t>(Irrizarry, ‘04)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II. How Climates Develop, cont.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B. 3.  Culture:  </a:t>
            </a:r>
            <a:r>
              <a:rPr lang="en-US" sz="2600" dirty="0" smtClean="0">
                <a:solidFill>
                  <a:schemeClr val="accent2"/>
                </a:solidFill>
              </a:rPr>
              <a:t>Collectivistic cultures likely sensitive to face-	   threatening acts &amp; eager to preserve harmony by   	  	   smoothing over conflicts</a:t>
            </a:r>
          </a:p>
          <a:p>
            <a:pPr lvl="1"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	</a:t>
            </a:r>
            <a:r>
              <a:rPr lang="en-US" sz="2600" dirty="0" smtClean="0">
                <a:solidFill>
                  <a:schemeClr val="accent2"/>
                </a:solidFill>
              </a:rPr>
              <a:t>	   - Learn to express direct conflicts in face-saving (face- 	     honoring) manner. 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Tjosvold</a:t>
            </a:r>
            <a:r>
              <a:rPr lang="en-US" sz="2400" dirty="0" smtClean="0">
                <a:solidFill>
                  <a:schemeClr val="accent2"/>
                </a:solidFill>
              </a:rPr>
              <a:t> et al, ‘04)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    4.  In-group vs. out-group</a:t>
            </a:r>
            <a:r>
              <a:rPr lang="en-US" sz="2600" dirty="0" smtClean="0">
                <a:solidFill>
                  <a:schemeClr val="accent2"/>
                </a:solidFill>
              </a:rPr>
              <a:t>: Who says it matters.</a:t>
            </a:r>
          </a:p>
          <a:p>
            <a:pPr lvl="1">
              <a:buNone/>
            </a:pPr>
            <a:r>
              <a:rPr lang="en-US" sz="2600" dirty="0" smtClean="0">
                <a:solidFill>
                  <a:schemeClr val="accent2"/>
                </a:solidFill>
              </a:rPr>
              <a:t>         - We tolerate in-group comments better than out-group 	      ones.  </a:t>
            </a:r>
            <a:r>
              <a:rPr lang="en-US" sz="2400" dirty="0" smtClean="0">
                <a:solidFill>
                  <a:schemeClr val="accent2"/>
                </a:solidFill>
              </a:rPr>
              <a:t>(Hornsey, ’02)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	     5.  Responsibility:  </a:t>
            </a:r>
            <a:r>
              <a:rPr lang="en-US" sz="2600" u="sng" dirty="0" smtClean="0">
                <a:solidFill>
                  <a:schemeClr val="accent2"/>
                </a:solidFill>
              </a:rPr>
              <a:t>All</a:t>
            </a:r>
            <a:r>
              <a:rPr lang="en-US" sz="2600" dirty="0" smtClean="0">
                <a:solidFill>
                  <a:schemeClr val="accent2"/>
                </a:solidFill>
              </a:rPr>
              <a:t> communicators contribute to the 	  	   climate and </a:t>
            </a:r>
            <a:r>
              <a:rPr lang="en-US" sz="2600" u="sng" dirty="0" smtClean="0">
                <a:solidFill>
                  <a:schemeClr val="accent2"/>
                </a:solidFill>
              </a:rPr>
              <a:t>share responsibility </a:t>
            </a:r>
            <a:r>
              <a:rPr lang="en-US" sz="2600" dirty="0" smtClean="0">
                <a:solidFill>
                  <a:schemeClr val="accent2"/>
                </a:solidFill>
              </a:rPr>
              <a:t>for it.  Senders must 	  	   protect others’ face needs as well as their own.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 advClick="0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578</Words>
  <Application>Microsoft Office PowerPoint</Application>
  <PresentationFormat>On-screen Show (4:3)</PresentationFormat>
  <Paragraphs>177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Communication Climate</vt:lpstr>
      <vt:lpstr>I. Communication Climate: Defined</vt:lpstr>
      <vt:lpstr>II. How Climates Develop</vt:lpstr>
      <vt:lpstr>II. How Climates Develop   cont.</vt:lpstr>
      <vt:lpstr>II.  How Climates Develop  cont.</vt:lpstr>
      <vt:lpstr>II. How Climates Develop, cont.</vt:lpstr>
      <vt:lpstr>II. How Climates Develop, cont.</vt:lpstr>
      <vt:lpstr>II.  How Climates Develop, cont.</vt:lpstr>
      <vt:lpstr>II. How Climates Develop, cont.</vt:lpstr>
      <vt:lpstr>Face-honoring Messages</vt:lpstr>
      <vt:lpstr>II.  How Climates Develop, cont.    </vt:lpstr>
      <vt:lpstr>III. Creating Positive Climates, cont.</vt:lpstr>
      <vt:lpstr>III. Creating Positive Climates-Gibbs cont.</vt:lpstr>
      <vt:lpstr>IV.   Transforming Negative Climates</vt:lpstr>
      <vt:lpstr>IV.  Transforming Neg. Climates   cont.</vt:lpstr>
      <vt:lpstr>IV.  Transforming Neg. Climates   cont.</vt:lpstr>
      <vt:lpstr>IV.  Transforming Negative Climates   cont.</vt:lpstr>
      <vt:lpstr>IV. Transforming Negative Climates, cont.</vt:lpstr>
      <vt:lpstr>IV. Transforming Neg. Climates,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Climate</dc:title>
  <dc:creator>Dorothy Ray</dc:creator>
  <cp:lastModifiedBy>ANJANETTE CRUM</cp:lastModifiedBy>
  <cp:revision>113</cp:revision>
  <dcterms:created xsi:type="dcterms:W3CDTF">2009-12-06T16:22:30Z</dcterms:created>
  <dcterms:modified xsi:type="dcterms:W3CDTF">2016-05-04T23:19:35Z</dcterms:modified>
</cp:coreProperties>
</file>