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E851"/>
    <a:srgbClr val="3FFF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EAA02-BFF6-45A3-86EA-8B65276CA96B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D12F2-7AFD-42E6-872D-D3623E3BD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D12F2-7AFD-42E6-872D-D3623E3BD79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D12F2-7AFD-42E6-872D-D3623E3BD79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D12F2-7AFD-42E6-872D-D3623E3BD79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D12F2-7AFD-42E6-872D-D3623E3BD79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D12F2-7AFD-42E6-872D-D3623E3BD79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D12F2-7AFD-42E6-872D-D3623E3BD79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D12F2-7AFD-42E6-872D-D3623E3BD79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D12F2-7AFD-42E6-872D-D3623E3BD79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D12F2-7AFD-42E6-872D-D3623E3BD79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D12F2-7AFD-42E6-872D-D3623E3BD79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D12F2-7AFD-42E6-872D-D3623E3BD79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D12F2-7AFD-42E6-872D-D3623E3BD79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D12F2-7AFD-42E6-872D-D3623E3BD79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BB9C-3810-4D02-BA88-75365059E39B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46B9-226E-4DED-A450-D3B994DBC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BB9C-3810-4D02-BA88-75365059E39B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46B9-226E-4DED-A450-D3B994DBC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BB9C-3810-4D02-BA88-75365059E39B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46B9-226E-4DED-A450-D3B994DBC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BB9C-3810-4D02-BA88-75365059E39B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46B9-226E-4DED-A450-D3B994DBC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BB9C-3810-4D02-BA88-75365059E39B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46B9-226E-4DED-A450-D3B994DBC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BB9C-3810-4D02-BA88-75365059E39B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46B9-226E-4DED-A450-D3B994DBC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BB9C-3810-4D02-BA88-75365059E39B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46B9-226E-4DED-A450-D3B994DBC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BB9C-3810-4D02-BA88-75365059E39B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46B9-226E-4DED-A450-D3B994DBC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BB9C-3810-4D02-BA88-75365059E39B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46B9-226E-4DED-A450-D3B994DBC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BB9C-3810-4D02-BA88-75365059E39B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46B9-226E-4DED-A450-D3B994DBC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BB9C-3810-4D02-BA88-75365059E39B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46B9-226E-4DED-A450-D3B994DBC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0BB9C-3810-4D02-BA88-75365059E39B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446B9-226E-4DED-A450-D3B994DBC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676399"/>
          </a:xfrm>
          <a:solidFill>
            <a:schemeClr val="accent3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Ch. 4 Perception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5181600"/>
          </a:xfr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The Process</a:t>
            </a:r>
          </a:p>
          <a:p>
            <a:r>
              <a:rPr lang="en-US" sz="3600" dirty="0" smtClean="0">
                <a:solidFill>
                  <a:schemeClr val="tx2"/>
                </a:solidFill>
              </a:rPr>
              <a:t>Influences on Perception</a:t>
            </a:r>
          </a:p>
          <a:p>
            <a:r>
              <a:rPr lang="en-US" sz="3600" dirty="0" smtClean="0">
                <a:solidFill>
                  <a:schemeClr val="tx2"/>
                </a:solidFill>
              </a:rPr>
              <a:t>Tendencies in Perception</a:t>
            </a:r>
          </a:p>
          <a:p>
            <a:r>
              <a:rPr lang="en-US" sz="3600" dirty="0" smtClean="0">
                <a:solidFill>
                  <a:schemeClr val="tx2"/>
                </a:solidFill>
              </a:rPr>
              <a:t>Synchronizing Perceptions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Perceptual Tendencies </a:t>
            </a:r>
            <a:r>
              <a:rPr lang="en-US" sz="3100" b="1" dirty="0" smtClean="0"/>
              <a:t>cont.</a:t>
            </a: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SELF-SERVING BIAS: </a:t>
            </a:r>
            <a:r>
              <a:rPr lang="en-US" sz="2600" dirty="0" smtClean="0"/>
              <a:t>We judge selves more generously than others (Pal, 2007)</a:t>
            </a:r>
          </a:p>
          <a:p>
            <a:pPr lvl="1"/>
            <a:r>
              <a:rPr lang="en-US" sz="2400" u="sng" dirty="0" smtClean="0"/>
              <a:t>Common in conflicts</a:t>
            </a:r>
          </a:p>
          <a:p>
            <a:pPr lvl="1"/>
            <a:r>
              <a:rPr lang="en-US" sz="2400" u="sng" dirty="0" smtClean="0"/>
              <a:t>Stronger in troubled relationships</a:t>
            </a:r>
          </a:p>
          <a:p>
            <a:pPr lvl="1"/>
            <a:r>
              <a:rPr lang="en-US" sz="2400" u="sng" dirty="0" smtClean="0"/>
              <a:t>We’re more influenced by negative traits than positive ones.</a:t>
            </a:r>
          </a:p>
          <a:p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INFLUENCED BY EXPECTATIONS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smtClean="0"/>
              <a:t>Foreknowledge influences</a:t>
            </a:r>
            <a:r>
              <a:rPr lang="en-US" sz="2400" dirty="0" smtClean="0"/>
              <a:t>. </a:t>
            </a:r>
            <a:endParaRPr lang="en-US" sz="1200" dirty="0" smtClean="0"/>
          </a:p>
          <a:p>
            <a:pPr lvl="1"/>
            <a:r>
              <a:rPr lang="en-US" sz="2400" dirty="0" smtClean="0"/>
              <a:t>Important when making decisions (blind review)</a:t>
            </a:r>
          </a:p>
          <a:p>
            <a:pPr lvl="1"/>
            <a:r>
              <a:rPr lang="en-US" sz="2400" dirty="0" smtClean="0"/>
              <a:t>Can be positive or negative</a:t>
            </a:r>
          </a:p>
          <a:p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INFLUENCED BY THE OBVIOUS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600" dirty="0" smtClean="0"/>
              <a:t>We select noticeable stimuli, but obvious factors may not be only or most significant ones.</a:t>
            </a:r>
          </a:p>
          <a:p>
            <a:pPr lvl="1"/>
            <a:r>
              <a:rPr lang="en-US" sz="2400" dirty="0" smtClean="0"/>
              <a:t>Gather ALL facts before arriving at a conclusion. (avoid using gossip)</a:t>
            </a:r>
          </a:p>
          <a:p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WE ASSUME OTHERS ARE LIKE US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600" dirty="0" smtClean="0"/>
              <a:t>We imagine others’ views are similar to ours,  but they may not be.  </a:t>
            </a:r>
            <a:r>
              <a:rPr lang="en-US" sz="2600" u="sng" dirty="0" smtClean="0"/>
              <a:t>Don’t assume  your </a:t>
            </a:r>
            <a:r>
              <a:rPr lang="en-US" sz="2600" dirty="0" smtClean="0"/>
              <a:t>views  are accurate or unbiased.</a:t>
            </a:r>
          </a:p>
          <a:p>
            <a:pPr lvl="1"/>
            <a:r>
              <a:rPr lang="en-US" sz="2400" u="sng" dirty="0" smtClean="0"/>
              <a:t>Ask directly , check with others, or make educated guess  after  thinking it through</a:t>
            </a:r>
            <a:r>
              <a:rPr lang="en-US" sz="2000" u="sng" dirty="0" smtClean="0"/>
              <a:t>.  </a:t>
            </a:r>
            <a:endParaRPr lang="en-US" sz="2000" u="sng" dirty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Synchronizing Our Perceptions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Faulty perceptions can generate defensiveness, which harms communication exchanges, so  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USE PERCEPTION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CHECKing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!  (3 parts needed)</a:t>
            </a:r>
          </a:p>
          <a:p>
            <a:pPr lvl="1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1) 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Describe observed behavior;  </a:t>
            </a:r>
          </a:p>
          <a:p>
            <a:pPr lvl="1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2) 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Give 2 possible interpretations of it;  </a:t>
            </a:r>
          </a:p>
          <a:p>
            <a:pPr marL="914400" lvl="1" indent="-457200">
              <a:buAutoNum type="arabicParenR" startAt="3"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Request clarification </a:t>
            </a:r>
          </a:p>
          <a:p>
            <a:pPr marL="914400" lvl="1" indent="-4572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Do one  now!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It’s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a useful strategy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clarify, to save face for others, or to raise a sensitive issue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b/c it reduces defensiveness.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Low-context, talkative cultures can appreciate a straight - talking  approach.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“Did you wear my shirt b/c yours was dirty or b/c you forgot ask if you could borrow it? What was it?”</a:t>
            </a:r>
          </a:p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High-context, social harmony cultures appreciate  more indirect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communication</a:t>
            </a:r>
            <a:r>
              <a:rPr lang="en-US" sz="2400" dirty="0" smtClean="0"/>
              <a:t>.  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Synchronizing Perceptions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lvl="1">
              <a:buNone/>
            </a:pPr>
            <a:endParaRPr lang="en-US" sz="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USE EMPATHY!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Experiencing another’s perception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isn’t giving up your own.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en-US" sz="3100" u="sng" dirty="0" smtClean="0">
                <a:latin typeface="Times New Roman" pitchFamily="18" charset="0"/>
                <a:cs typeface="Times New Roman" pitchFamily="18" charset="0"/>
              </a:rPr>
              <a:t>Sympathy, which understands (but doesn’t share) the other’s emotions</a:t>
            </a: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Perspective taking:  </a:t>
            </a:r>
            <a:r>
              <a:rPr lang="en-US" sz="3100" u="sng" dirty="0" smtClean="0">
                <a:latin typeface="Times New Roman" pitchFamily="18" charset="0"/>
                <a:cs typeface="Times New Roman" pitchFamily="18" charset="0"/>
              </a:rPr>
              <a:t>Understanding the other’s point of view (thinking)</a:t>
            </a:r>
          </a:p>
          <a:p>
            <a:pPr lvl="1"/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Emotional contagion: </a:t>
            </a:r>
            <a:r>
              <a:rPr lang="en-US" sz="3100" u="sng" dirty="0" smtClean="0">
                <a:latin typeface="Times New Roman" pitchFamily="18" charset="0"/>
                <a:cs typeface="Times New Roman" pitchFamily="18" charset="0"/>
              </a:rPr>
              <a:t>experiencing  others’ feelings 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(affective dimension) </a:t>
            </a:r>
          </a:p>
          <a:p>
            <a:pPr lvl="1"/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Genuine concern:  sincerity for the welfare of  the other.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VALUE OF :  </a:t>
            </a:r>
            <a:r>
              <a:rPr lang="en-US" sz="3400" u="sng" dirty="0" smtClean="0">
                <a:latin typeface="Times New Roman" pitchFamily="18" charset="0"/>
                <a:cs typeface="Times New Roman" pitchFamily="18" charset="0"/>
              </a:rPr>
              <a:t>increases self-esteem, comfort level, &amp; ability to trust</a:t>
            </a:r>
          </a:p>
          <a:p>
            <a:pPr marL="342900" lvl="1" indent="-342900"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marL="342900" lvl="1" indent="-342900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ETHICS 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the Golden Rule=clear relationship of empathizing an</a:t>
            </a:r>
          </a:p>
          <a:p>
            <a:pPr marL="342900" lvl="1" indent="-342900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        accepting society’s ethical principles. (in victims’ shoes)</a:t>
            </a:r>
          </a:p>
          <a:p>
            <a:pPr>
              <a:buNone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REQUIREMENTS FOR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empathy = hardest w/those very unlike us</a:t>
            </a:r>
          </a:p>
          <a:p>
            <a:pPr lvl="1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Need open-mindedness = understanding</a:t>
            </a:r>
          </a:p>
          <a:p>
            <a:pPr lvl="1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Imagination = picture the other’s background and thoughts</a:t>
            </a:r>
          </a:p>
          <a:p>
            <a:pPr lvl="1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Commitment = desire to understand despite unfamiliar, confusing information</a:t>
            </a: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20762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dirty="0" smtClean="0"/>
              <a:t>Remember: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514350" indent="-514350">
              <a:buNone/>
            </a:pPr>
            <a:r>
              <a:rPr lang="en-US" u="sng" dirty="0" smtClean="0"/>
              <a:t>Perceptual Influences </a:t>
            </a:r>
            <a:r>
              <a:rPr lang="en-US" dirty="0" smtClean="0"/>
              <a:t>of Physiological Distortion, Psychological Interference &amp; both Social  &amp; Cultural Conditioning  </a:t>
            </a:r>
          </a:p>
          <a:p>
            <a:pPr marL="514350" indent="-514350">
              <a:buNone/>
            </a:pPr>
            <a:r>
              <a:rPr lang="en-US" dirty="0" smtClean="0"/>
              <a:t>	-	</a:t>
            </a:r>
            <a:r>
              <a:rPr lang="en-US" u="sng" dirty="0" smtClean="0"/>
              <a:t>cause us to be insulated from others &amp; </a:t>
            </a:r>
          </a:p>
          <a:p>
            <a:pPr marL="514350" indent="-514350">
              <a:buNone/>
            </a:pPr>
            <a:r>
              <a:rPr lang="en-US" dirty="0" smtClean="0"/>
              <a:t>	-	</a:t>
            </a:r>
            <a:r>
              <a:rPr lang="en-US" u="sng" dirty="0" smtClean="0"/>
              <a:t>affect how we perceive,</a:t>
            </a:r>
            <a:endParaRPr lang="en-US" b="1" u="sng" dirty="0" smtClean="0"/>
          </a:p>
          <a:p>
            <a:pPr marL="514350" indent="-514350">
              <a:buNone/>
            </a:pPr>
            <a:r>
              <a:rPr lang="en-US" dirty="0" smtClean="0"/>
              <a:t>      </a:t>
            </a:r>
            <a:r>
              <a:rPr lang="en-US" b="1" u="sng" dirty="0" smtClean="0"/>
              <a:t>but working on empathy </a:t>
            </a:r>
            <a:r>
              <a:rPr lang="en-US" b="1" dirty="0" smtClean="0"/>
              <a:t>with open-mindedness, imagination, and commitment </a:t>
            </a:r>
            <a:r>
              <a:rPr lang="en-US" b="1" u="sng" dirty="0" smtClean="0"/>
              <a:t>will create more satisfying relationships!</a:t>
            </a:r>
            <a:r>
              <a:rPr lang="en-US" b="1" dirty="0" smtClean="0"/>
              <a:t>   8)</a:t>
            </a:r>
            <a:endParaRPr lang="en-US" b="1" dirty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3"/>
          </a:solidFill>
        </p:spPr>
        <p:txBody>
          <a:bodyPr/>
          <a:lstStyle/>
          <a:p>
            <a:r>
              <a:rPr lang="en-US" dirty="0" smtClean="0"/>
              <a:t>The Perception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Reality is constructed: We create it through communication.</a:t>
            </a:r>
          </a:p>
          <a:p>
            <a:r>
              <a:rPr lang="en-US" u="sng" dirty="0" smtClean="0"/>
              <a:t>First-order reality</a:t>
            </a:r>
            <a:r>
              <a:rPr lang="en-US" dirty="0" smtClean="0"/>
              <a:t>: physically observed qualities  of a thing or situation; these are tangible, factual.</a:t>
            </a:r>
          </a:p>
          <a:p>
            <a:r>
              <a:rPr lang="en-US" u="sng" dirty="0" smtClean="0"/>
              <a:t>Second-order reality</a:t>
            </a:r>
            <a:r>
              <a:rPr lang="en-US" dirty="0" smtClean="0"/>
              <a:t>: meanings assigned to first-order things/situations.  </a:t>
            </a:r>
            <a:r>
              <a:rPr lang="en-US" u="sng" dirty="0" smtClean="0"/>
              <a:t>These reside in our minds, &amp; are not facts.</a:t>
            </a:r>
            <a:r>
              <a:rPr lang="en-US" dirty="0" smtClean="0"/>
              <a:t> (</a:t>
            </a:r>
            <a:r>
              <a:rPr lang="en-US" dirty="0" err="1" smtClean="0"/>
              <a:t>Watzlawick</a:t>
            </a:r>
            <a:r>
              <a:rPr lang="en-US" dirty="0" smtClean="0"/>
              <a:t>, 1990)</a:t>
            </a:r>
          </a:p>
          <a:p>
            <a:pPr lvl="1"/>
            <a:r>
              <a:rPr lang="en-US" dirty="0" smtClean="0"/>
              <a:t>When second-order realities are not shared with others, communication problems can happen.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chemeClr val="accent3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4 Steps in the Perception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371600"/>
            <a:ext cx="9144000" cy="56323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en-US" sz="2800" b="1" dirty="0" smtClean="0"/>
          </a:p>
          <a:p>
            <a:r>
              <a:rPr lang="en-US" sz="2800" b="1" dirty="0" smtClean="0"/>
              <a:t>1) Select</a:t>
            </a:r>
            <a:r>
              <a:rPr lang="en-US" sz="2800" dirty="0" smtClean="0"/>
              <a:t> data= We’re attracted to intense stimuli, different,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repeated, contrasted or changed stimuli.</a:t>
            </a:r>
          </a:p>
          <a:p>
            <a:endParaRPr lang="en-US" sz="2800" dirty="0" smtClean="0"/>
          </a:p>
          <a:p>
            <a:r>
              <a:rPr lang="en-US" sz="2800" b="1" dirty="0" smtClean="0"/>
              <a:t>2) Organize</a:t>
            </a:r>
            <a:r>
              <a:rPr lang="en-US" sz="2800" dirty="0" smtClean="0"/>
              <a:t> it= We arrange/classify it in 4  meaningful ways to</a:t>
            </a:r>
          </a:p>
          <a:p>
            <a:r>
              <a:rPr lang="en-US" sz="2800" dirty="0" smtClean="0"/>
              <a:t>     give it order </a:t>
            </a:r>
            <a:r>
              <a:rPr lang="en-US" sz="2800" b="1" dirty="0" smtClean="0"/>
              <a:t>(a perceptual schema)</a:t>
            </a:r>
          </a:p>
          <a:p>
            <a:r>
              <a:rPr lang="en-US" sz="2400" dirty="0" smtClean="0">
                <a:latin typeface="Arial"/>
                <a:cs typeface="Arial"/>
              </a:rPr>
              <a:t>         -	</a:t>
            </a:r>
            <a:r>
              <a:rPr lang="en-US" sz="2400" u="sng" dirty="0" smtClean="0">
                <a:latin typeface="Arial"/>
                <a:cs typeface="Arial"/>
              </a:rPr>
              <a:t>Physical</a:t>
            </a:r>
            <a:r>
              <a:rPr lang="en-US" sz="2400" dirty="0" smtClean="0">
                <a:latin typeface="Arial"/>
                <a:cs typeface="Arial"/>
              </a:rPr>
              <a:t> constructs (appearance)</a:t>
            </a:r>
          </a:p>
          <a:p>
            <a:r>
              <a:rPr lang="en-US" sz="2400" dirty="0" smtClean="0">
                <a:latin typeface="Arial"/>
                <a:cs typeface="Arial"/>
              </a:rPr>
              <a:t>         -	</a:t>
            </a:r>
            <a:r>
              <a:rPr lang="en-US" sz="2400" u="sng" dirty="0" smtClean="0">
                <a:latin typeface="Arial"/>
                <a:cs typeface="Arial"/>
              </a:rPr>
              <a:t>Role</a:t>
            </a:r>
            <a:r>
              <a:rPr lang="en-US" sz="2400" dirty="0" smtClean="0">
                <a:latin typeface="Arial"/>
                <a:cs typeface="Arial"/>
              </a:rPr>
              <a:t> constructs (social position-student, boss, etc.)</a:t>
            </a:r>
          </a:p>
          <a:p>
            <a:r>
              <a:rPr lang="en-US" sz="2400" dirty="0" smtClean="0">
                <a:latin typeface="Arial"/>
                <a:cs typeface="Arial"/>
              </a:rPr>
              <a:t>         -	</a:t>
            </a:r>
            <a:r>
              <a:rPr lang="en-US" sz="2400" u="sng" dirty="0" smtClean="0">
                <a:latin typeface="Arial"/>
                <a:cs typeface="Arial"/>
              </a:rPr>
              <a:t>Interaction</a:t>
            </a:r>
            <a:r>
              <a:rPr lang="en-US" sz="2400" dirty="0" smtClean="0">
                <a:latin typeface="Arial"/>
                <a:cs typeface="Arial"/>
              </a:rPr>
              <a:t> constructs (social behavior-friendly, rude, etc.)</a:t>
            </a:r>
            <a:endParaRPr lang="en-US" sz="2400" dirty="0"/>
          </a:p>
          <a:p>
            <a:r>
              <a:rPr lang="en-US" sz="2400" dirty="0" smtClean="0">
                <a:latin typeface="Arial"/>
                <a:cs typeface="Arial"/>
              </a:rPr>
              <a:t>         -	</a:t>
            </a:r>
            <a:r>
              <a:rPr lang="en-US" sz="2400" u="sng" dirty="0" smtClean="0">
                <a:latin typeface="Arial"/>
                <a:cs typeface="Arial"/>
              </a:rPr>
              <a:t>Psychological</a:t>
            </a:r>
            <a:r>
              <a:rPr lang="en-US" sz="2400" dirty="0" smtClean="0">
                <a:latin typeface="Arial"/>
                <a:cs typeface="Arial"/>
              </a:rPr>
              <a:t> constructs (internal states of mind &amp;</a:t>
            </a:r>
          </a:p>
          <a:p>
            <a:r>
              <a:rPr lang="en-US" sz="2400" dirty="0" smtClean="0">
                <a:latin typeface="Arial"/>
                <a:cs typeface="Arial"/>
              </a:rPr>
              <a:t>            dispositions-	confident, insecure, etc.)</a:t>
            </a:r>
          </a:p>
          <a:p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        -	</a:t>
            </a:r>
            <a:r>
              <a:rPr lang="en-US" sz="2400" i="1" u="sng" dirty="0" smtClean="0">
                <a:latin typeface="Arial"/>
                <a:cs typeface="Arial"/>
              </a:rPr>
              <a:t>Punctuation</a:t>
            </a:r>
            <a:r>
              <a:rPr lang="en-US" sz="2400" dirty="0" smtClean="0">
                <a:latin typeface="Arial"/>
                <a:cs typeface="Arial"/>
              </a:rPr>
              <a:t>= determining causes &amp; effects in interactions </a:t>
            </a:r>
          </a:p>
          <a:p>
            <a:r>
              <a:rPr lang="en-US" sz="2400" dirty="0" smtClean="0">
                <a:latin typeface="Arial"/>
                <a:cs typeface="Arial"/>
              </a:rPr>
              <a:t>	  “I did this b/c you did that.”  (It leads to circular arguing &amp;</a:t>
            </a:r>
          </a:p>
          <a:p>
            <a:r>
              <a:rPr lang="en-US" sz="2400" dirty="0" smtClean="0">
                <a:latin typeface="Arial"/>
                <a:cs typeface="Arial"/>
              </a:rPr>
              <a:t>	    blaming, so focus on how to make it better instead.)</a:t>
            </a: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/>
          </a:solidFill>
        </p:spPr>
        <p:txBody>
          <a:bodyPr/>
          <a:lstStyle/>
          <a:p>
            <a:r>
              <a:rPr lang="en-US" dirty="0" smtClean="0"/>
              <a:t>Steps in Perception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447800"/>
            <a:ext cx="9144000" cy="56938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smtClean="0"/>
              <a:t>3) Interpret</a:t>
            </a:r>
            <a:r>
              <a:rPr lang="en-US" sz="3200" dirty="0" smtClean="0"/>
              <a:t> it= We make sense of it, affected by 	relational satisfaction, expectations,  personal 	experiences &amp; assumptions about human 	behavior.</a:t>
            </a:r>
          </a:p>
          <a:p>
            <a:endParaRPr lang="en-US" sz="1200" dirty="0" smtClean="0"/>
          </a:p>
          <a:p>
            <a:r>
              <a:rPr lang="en-US" sz="3200" b="1" dirty="0" smtClean="0"/>
              <a:t>4) Negotiate </a:t>
            </a:r>
            <a:r>
              <a:rPr lang="en-US" sz="3200" dirty="0" smtClean="0"/>
              <a:t>it=We influence each other’s perceptions 	through communicating </a:t>
            </a:r>
            <a:r>
              <a:rPr lang="en-US" sz="3200" u="sng" dirty="0" smtClean="0"/>
              <a:t>narratives</a:t>
            </a:r>
            <a:r>
              <a:rPr lang="en-US" sz="3200" dirty="0" smtClean="0"/>
              <a:t>.  Shared 	ones=smoother communication, better 	relationships if common ground is found, even if 	untrue. 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dirty="0" smtClean="0"/>
              <a:t>Influences on Perception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Physiological </a:t>
            </a:r>
            <a:r>
              <a:rPr lang="en-US" b="1" dirty="0" smtClean="0"/>
              <a:t> </a:t>
            </a:r>
            <a:r>
              <a:rPr lang="en-US" dirty="0" smtClean="0"/>
              <a:t>  (physical environment &amp; our senses)</a:t>
            </a:r>
          </a:p>
          <a:p>
            <a:r>
              <a:rPr lang="en-US" sz="2800" b="1" dirty="0" smtClean="0"/>
              <a:t>Senses</a:t>
            </a:r>
            <a:r>
              <a:rPr lang="en-US" sz="2800" dirty="0" smtClean="0"/>
              <a:t>:  We perceive through our senses, but it may differ per person.</a:t>
            </a:r>
          </a:p>
          <a:p>
            <a:r>
              <a:rPr lang="en-US" sz="2800" b="1" i="1" dirty="0" smtClean="0"/>
              <a:t>Age:</a:t>
            </a:r>
            <a:r>
              <a:rPr lang="en-US" sz="2800" dirty="0" smtClean="0"/>
              <a:t>  With age come greater scope &amp; # of experiences, changing  point of view.</a:t>
            </a:r>
          </a:p>
          <a:p>
            <a:r>
              <a:rPr lang="en-US" sz="2800" b="1" dirty="0" smtClean="0"/>
              <a:t>Health/fatigue:</a:t>
            </a:r>
            <a:r>
              <a:rPr lang="en-US" sz="2800" dirty="0" smtClean="0"/>
              <a:t>  Both affect your and others’ perceptions.</a:t>
            </a:r>
          </a:p>
          <a:p>
            <a:r>
              <a:rPr lang="en-US" sz="2800" b="1" dirty="0" smtClean="0"/>
              <a:t>Hunger:</a:t>
            </a:r>
            <a:r>
              <a:rPr lang="en-US" sz="2800" dirty="0" smtClean="0"/>
              <a:t>  more school suspensions and fights</a:t>
            </a:r>
          </a:p>
          <a:p>
            <a:r>
              <a:rPr lang="en-US" sz="2800" b="1" dirty="0" smtClean="0"/>
              <a:t>Biological Cycles: </a:t>
            </a:r>
            <a:r>
              <a:rPr lang="en-US" sz="2800" dirty="0" smtClean="0"/>
              <a:t>different sleep patterns affect relating to each other (morning or night person)</a:t>
            </a:r>
          </a:p>
          <a:p>
            <a:r>
              <a:rPr lang="en-US" sz="2800" b="1" dirty="0" smtClean="0"/>
              <a:t>Neurobehavioral Challenges</a:t>
            </a:r>
            <a:r>
              <a:rPr lang="en-US" sz="2800" dirty="0" smtClean="0"/>
              <a:t>:  Many psychological conditions influence our perceptions. (AD-HD, bipolar disorder, etc.)</a:t>
            </a:r>
          </a:p>
          <a:p>
            <a:endParaRPr lang="en-US" sz="2400" dirty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Influences on Perception (cont.)</a:t>
            </a:r>
            <a:br>
              <a:rPr lang="en-US" dirty="0" smtClean="0"/>
            </a:br>
            <a:r>
              <a:rPr lang="en-US" dirty="0" err="1" smtClean="0"/>
              <a:t>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Psychological:</a:t>
            </a:r>
          </a:p>
          <a:p>
            <a:pPr>
              <a:buNone/>
            </a:pPr>
            <a:r>
              <a:rPr lang="en-US" b="1" dirty="0" smtClean="0"/>
              <a:t>Mood</a:t>
            </a:r>
            <a:r>
              <a:rPr lang="en-US" dirty="0" smtClean="0"/>
              <a:t>: Our judgments indicate our attitudes. (</a:t>
            </a:r>
            <a:r>
              <a:rPr lang="en-US" dirty="0" err="1" smtClean="0"/>
              <a:t>Lebula</a:t>
            </a:r>
            <a:r>
              <a:rPr lang="en-US" dirty="0" smtClean="0"/>
              <a:t> &amp; Lucas, 1945) </a:t>
            </a:r>
          </a:p>
          <a:p>
            <a:pPr lvl="1"/>
            <a:r>
              <a:rPr lang="en-US" sz="3200" dirty="0" smtClean="0"/>
              <a:t>A relationship exists between mood &amp; happiness. </a:t>
            </a:r>
          </a:p>
          <a:p>
            <a:pPr lvl="1"/>
            <a:r>
              <a:rPr lang="en-US" sz="3200" dirty="0" smtClean="0"/>
              <a:t>What you </a:t>
            </a:r>
            <a:r>
              <a:rPr lang="en-US" sz="3200" u="sng" dirty="0" smtClean="0"/>
              <a:t>expect</a:t>
            </a:r>
            <a:r>
              <a:rPr lang="en-US" sz="3200" dirty="0" smtClean="0"/>
              <a:t> will happen does shape  what happens.</a:t>
            </a:r>
          </a:p>
          <a:p>
            <a:r>
              <a:rPr lang="en-US" b="1" dirty="0" smtClean="0"/>
              <a:t>Self-Concept</a:t>
            </a:r>
            <a:r>
              <a:rPr lang="en-US" dirty="0" smtClean="0"/>
              <a:t>:  single greatest factor in interpreting others’ motives and our responses (behavior).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Influences on Perception (cont.)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/>
              <a:t>Social Influences</a:t>
            </a:r>
          </a:p>
          <a:p>
            <a:r>
              <a:rPr lang="en-US" b="1" u="sng" dirty="0" smtClean="0"/>
              <a:t>Standpoint Theory</a:t>
            </a:r>
            <a:r>
              <a:rPr lang="en-US" b="1" dirty="0" smtClean="0"/>
              <a:t>:  </a:t>
            </a:r>
            <a:r>
              <a:rPr lang="en-US" sz="2800" dirty="0" smtClean="0"/>
              <a:t>Your </a:t>
            </a:r>
            <a:r>
              <a:rPr lang="en-US" sz="2800" u="sng" dirty="0" smtClean="0"/>
              <a:t>position in society shapes  </a:t>
            </a:r>
            <a:r>
              <a:rPr lang="en-US" sz="2800" dirty="0" smtClean="0"/>
              <a:t>your view of it &amp; individuals in it.</a:t>
            </a:r>
          </a:p>
          <a:p>
            <a:pPr lvl="1"/>
            <a:r>
              <a:rPr lang="en-US" sz="2600" dirty="0" smtClean="0"/>
              <a:t>Personal experiences &amp; social expectations= very powerful</a:t>
            </a:r>
          </a:p>
          <a:p>
            <a:pPr lvl="1"/>
            <a:r>
              <a:rPr lang="en-US" sz="2600" dirty="0" smtClean="0"/>
              <a:t>Being in a majority or a marginalized group affects how  you view the world.</a:t>
            </a:r>
          </a:p>
          <a:p>
            <a:pPr lvl="1"/>
            <a:r>
              <a:rPr lang="en-US" sz="2600" dirty="0" smtClean="0"/>
              <a:t>Often describes different perspectives of more/less powerful groups &amp; of men vs. women</a:t>
            </a:r>
          </a:p>
          <a:p>
            <a:r>
              <a:rPr lang="en-US" sz="3000" b="1" u="sng" dirty="0" smtClean="0"/>
              <a:t>Sex &amp; Gender Roles</a:t>
            </a:r>
            <a:r>
              <a:rPr lang="en-US" sz="2600" dirty="0" smtClean="0"/>
              <a:t>: </a:t>
            </a:r>
            <a:r>
              <a:rPr lang="en-US" sz="2800" dirty="0" smtClean="0"/>
              <a:t>males and females </a:t>
            </a:r>
            <a:r>
              <a:rPr lang="en-US" sz="2800" u="sng" dirty="0" smtClean="0"/>
              <a:t>each</a:t>
            </a:r>
            <a:r>
              <a:rPr lang="en-US" sz="2800" dirty="0" smtClean="0"/>
              <a:t> have 4 psychological sex types (masculine, feminine, androgynous, &amp; undifferentiated). (</a:t>
            </a:r>
            <a:r>
              <a:rPr lang="en-US" sz="2800" dirty="0" err="1" smtClean="0"/>
              <a:t>Bem</a:t>
            </a:r>
            <a:r>
              <a:rPr lang="en-US" sz="2800" dirty="0" smtClean="0"/>
              <a:t>, 1974)  (8 categories)</a:t>
            </a:r>
          </a:p>
          <a:p>
            <a:pPr lvl="1"/>
            <a:r>
              <a:rPr lang="en-US" sz="2600" dirty="0" smtClean="0"/>
              <a:t>“Gender”= which psychological sex type.</a:t>
            </a:r>
          </a:p>
          <a:p>
            <a:pPr lvl="2"/>
            <a:r>
              <a:rPr lang="en-US" sz="2200" u="sng" dirty="0" smtClean="0"/>
              <a:t>Androgynous type has larger group of behaviors</a:t>
            </a:r>
            <a:r>
              <a:rPr lang="en-US" sz="2200" dirty="0" smtClean="0"/>
              <a:t>, deciding by relationship, context, &amp; other variables.</a:t>
            </a:r>
          </a:p>
          <a:p>
            <a:r>
              <a:rPr lang="en-US" sz="3000" b="1" u="sng" dirty="0" smtClean="0"/>
              <a:t>Occupational Roles</a:t>
            </a:r>
            <a:r>
              <a:rPr lang="en-US" sz="3000" b="1" dirty="0" smtClean="0"/>
              <a:t>: </a:t>
            </a:r>
            <a:r>
              <a:rPr lang="en-US" sz="2800" dirty="0" smtClean="0"/>
              <a:t>Frequently govern perceptions. </a:t>
            </a:r>
          </a:p>
          <a:p>
            <a:pPr lvl="1"/>
            <a:r>
              <a:rPr lang="en-US" sz="2600" dirty="0" smtClean="0"/>
              <a:t>“What we are is determined…by society’s &lt;idea&gt; of who we are.” p. 121       Experiment: guards’ and prisoners’ behaviors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Cultural Perceptual Influences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b="1" u="sng" dirty="0" smtClean="0"/>
              <a:t>Cultural selection, organization, interpretation and negotiation differ between and within countries.</a:t>
            </a:r>
          </a:p>
          <a:p>
            <a:pPr>
              <a:buNone/>
            </a:pPr>
            <a:endParaRPr lang="en-US" sz="1200" b="1" dirty="0" smtClean="0"/>
          </a:p>
          <a:p>
            <a:r>
              <a:rPr lang="en-US" sz="2800" b="1" u="sng" dirty="0" smtClean="0"/>
              <a:t>Value of talk differs</a:t>
            </a:r>
          </a:p>
          <a:p>
            <a:pPr lvl="1"/>
            <a:r>
              <a:rPr lang="en-US" sz="2700" dirty="0" smtClean="0"/>
              <a:t>Western cultures value talk; silence can be uncomfortable.</a:t>
            </a:r>
          </a:p>
          <a:p>
            <a:pPr lvl="1"/>
            <a:r>
              <a:rPr lang="en-US" sz="2700" dirty="0" smtClean="0"/>
              <a:t>Asian cultures value silence; talkative persons =show-offs.</a:t>
            </a:r>
          </a:p>
          <a:p>
            <a:pPr lvl="1"/>
            <a:r>
              <a:rPr lang="en-US" sz="2700" dirty="0" smtClean="0"/>
              <a:t>Understanding/respecting differences helps us adapt when communicating.</a:t>
            </a:r>
          </a:p>
          <a:p>
            <a:endParaRPr lang="en-US" sz="1200" b="1" dirty="0" smtClean="0"/>
          </a:p>
          <a:p>
            <a:r>
              <a:rPr lang="en-US" sz="2800" b="1" u="sng" dirty="0" smtClean="0"/>
              <a:t>Behavior differs</a:t>
            </a:r>
          </a:p>
          <a:p>
            <a:pPr lvl="1"/>
            <a:r>
              <a:rPr lang="en-US" sz="2700" dirty="0" smtClean="0"/>
              <a:t>Hmong Shamans vs. American Doctors</a:t>
            </a:r>
          </a:p>
          <a:p>
            <a:pPr lvl="1"/>
            <a:r>
              <a:rPr lang="en-US" sz="2700" dirty="0" smtClean="0"/>
              <a:t>Geography between nations or within regions or co-cultu</a:t>
            </a:r>
            <a:r>
              <a:rPr lang="en-US" sz="2600" dirty="0" smtClean="0"/>
              <a:t>res </a:t>
            </a:r>
          </a:p>
          <a:p>
            <a:pPr lvl="1"/>
            <a:endParaRPr lang="en-US" sz="2400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Perceptual Tendencies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Attribution=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attaching of  meaning to behavior.  </a:t>
            </a:r>
            <a:r>
              <a:rPr lang="en-US" sz="2400" b="1" u="sng" dirty="0" smtClean="0"/>
              <a:t>Inaccurate attributions </a:t>
            </a:r>
            <a:r>
              <a:rPr lang="en-US" sz="2400" u="sng" dirty="0" smtClean="0"/>
              <a:t>are related to perceptual tendencies.</a:t>
            </a:r>
          </a:p>
          <a:p>
            <a:pPr lvl="1"/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SNAP JUDGMENTS </a:t>
            </a:r>
          </a:p>
          <a:p>
            <a:pPr lvl="2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BAD W/O ENOUGH INFORMATION</a:t>
            </a:r>
          </a:p>
          <a:p>
            <a:pPr lvl="2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BETTER IF WITH EXPERTISE AND EXPERIENCE</a:t>
            </a:r>
          </a:p>
          <a:p>
            <a:pPr lvl="2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STEREOTYPING -  EXAGGERATED BELIEFS IN A CATEGORIZING SYSTEM</a:t>
            </a:r>
          </a:p>
          <a:p>
            <a:pPr lvl="3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RECOGNIZABLE BUT NOT SIGNIFICANT  TRAITS </a:t>
            </a:r>
          </a:p>
          <a:p>
            <a:pPr lvl="3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BELIEVING TRAITS BELONG TO MOST OR ALL OF A GROUP</a:t>
            </a:r>
          </a:p>
          <a:p>
            <a:pPr lvl="3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APPLYING THE GENERALIZATION TO A SPECIFIC PERSON</a:t>
            </a:r>
          </a:p>
          <a:p>
            <a:pPr lvl="3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(WE SEEK BEJAVIORS THAT SUPPORT IT!) </a:t>
            </a:r>
          </a:p>
          <a:p>
            <a:pPr lvl="1"/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CLINGING TO 1</a:t>
            </a:r>
            <a:r>
              <a:rPr lang="en-US" sz="2600" b="1" u="sng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 IMPRESSIONS</a:t>
            </a:r>
          </a:p>
          <a:p>
            <a:pPr lvl="2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CONFIRMATION BIAS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SEEK &amp; ORGANIZE IMPRESSIONS TO SUPPORT OPINIONS</a:t>
            </a:r>
          </a:p>
          <a:p>
            <a:pPr lvl="2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HALO EFFECT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 TENDENCY TO FORM POSITIVE IMPRESSION FROM ONE POSITIVE CHARACTERISTIC; INTERVIEWERS, ETC.  (IF MEN LIKE KIDS, WOMEN PERCIEVE AS MORE ATTRACTIVE.)  </a:t>
            </a:r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918</Words>
  <Application>Microsoft Office PowerPoint</Application>
  <PresentationFormat>On-screen Show (4:3)</PresentationFormat>
  <Paragraphs>154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Ch. 4 Perception</vt:lpstr>
      <vt:lpstr>The Perception Process</vt:lpstr>
      <vt:lpstr>4 Steps in the Perception Process</vt:lpstr>
      <vt:lpstr>Steps in Perception Process</vt:lpstr>
      <vt:lpstr>Influences on Perception</vt:lpstr>
      <vt:lpstr> Influences on Perception (cont.) es</vt:lpstr>
      <vt:lpstr>Influences on Perception (cont.)</vt:lpstr>
      <vt:lpstr>Cultural Perceptual Influences</vt:lpstr>
      <vt:lpstr>Perceptual Tendencies</vt:lpstr>
      <vt:lpstr>Perceptual Tendencies cont.</vt:lpstr>
      <vt:lpstr>Synchronizing Our Perceptions</vt:lpstr>
      <vt:lpstr>Synchronizing Perceptions</vt:lpstr>
      <vt:lpstr>Remember: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4 Perception</dc:title>
  <dc:creator>Dorothy Ray</dc:creator>
  <cp:lastModifiedBy>Dorothy Ray</cp:lastModifiedBy>
  <cp:revision>62</cp:revision>
  <dcterms:created xsi:type="dcterms:W3CDTF">2010-04-02T01:06:27Z</dcterms:created>
  <dcterms:modified xsi:type="dcterms:W3CDTF">2011-10-24T22:31:10Z</dcterms:modified>
</cp:coreProperties>
</file>