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3D482-1D61-4430-B848-BBF1568E40DC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EC7DD-706B-4D34-9FE6-E0DF6DD32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C7DD-706B-4D34-9FE6-E0DF6DD3265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FFEB-A27C-43FF-BB19-D71E76E2AC8F}" type="datetimeFigureOut">
              <a:rPr lang="en-US" smtClean="0"/>
              <a:pPr/>
              <a:t>4/27/2011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1F1B-FA0C-4570-85A0-BF4B0312E6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Ch. 8   EMOTIONS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543800" cy="4343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Definition-What Are Emotions?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Influences on Expression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Guidelines for Expressing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Managing Difficult Emotions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Managing Difficult Emotions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3.  Irrational thinking creates Debilitative Emotions, so don’t accept  negative Self-Talk  (fallacies)! Examples are:</a:t>
            </a:r>
          </a:p>
          <a:p>
            <a:pPr>
              <a:buNone/>
            </a:pPr>
            <a:r>
              <a:rPr lang="en-US" sz="2400" b="1" dirty="0" smtClean="0"/>
              <a:t>      a</a:t>
            </a:r>
            <a:r>
              <a:rPr lang="en-US" sz="2000" b="1" dirty="0" smtClean="0"/>
              <a:t>.  </a:t>
            </a:r>
            <a:r>
              <a:rPr lang="en-US" sz="2000" b="1" u="sng" dirty="0" smtClean="0"/>
              <a:t>Fallacy of Perfection: good communicators should be able to handle 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b="1" u="sng" dirty="0" smtClean="0"/>
              <a:t>everything well &amp; easily. </a:t>
            </a:r>
            <a:br>
              <a:rPr lang="en-US" sz="2000" b="1" u="sng" dirty="0" smtClean="0"/>
            </a:br>
            <a:r>
              <a:rPr lang="en-US" sz="2000" b="1" dirty="0" smtClean="0"/>
              <a:t>       </a:t>
            </a:r>
            <a:r>
              <a:rPr lang="en-US" sz="2000" dirty="0" smtClean="0"/>
              <a:t>i.  Comes from thinking people won’t appreciate them if not perfect</a:t>
            </a:r>
          </a:p>
          <a:p>
            <a:pPr>
              <a:buNone/>
            </a:pPr>
            <a:r>
              <a:rPr lang="en-US" sz="2000" dirty="0" smtClean="0"/>
              <a:t>            ii.  Will try to appear perfect </a:t>
            </a:r>
            <a:r>
              <a:rPr lang="en-US" sz="2000" u="sng" dirty="0" smtClean="0"/>
              <a:t>(wear social masks </a:t>
            </a:r>
            <a:r>
              <a:rPr lang="en-US" sz="2000" dirty="0" smtClean="0"/>
              <a:t>for acceptance)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iii.  Drawbacks: TAKES TOO MUCH ENERGY &amp; EFFORT;  if can tell, can be called a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“phony”; lowers self-esteem (can’t meet own standards-just pretending)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b="1" dirty="0" smtClean="0"/>
              <a:t>b.  </a:t>
            </a:r>
            <a:r>
              <a:rPr lang="en-US" sz="2000" b="1" u="sng" dirty="0" smtClean="0"/>
              <a:t>Fallacy of Approval: go to great lengths for approval, even sacrificing own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b="1" u="sng" dirty="0" smtClean="0"/>
              <a:t>needs or principles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i.  Implies some are more respected or liked b/c  they please others (often not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/>
              <a:t> </a:t>
            </a:r>
            <a:r>
              <a:rPr lang="en-US" sz="2000" dirty="0" smtClean="0"/>
              <a:t>    true) 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   ii.  Universal acceptance isn’t possible!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Managing Irrational Thinking</a:t>
            </a:r>
            <a:r>
              <a:rPr lang="en-US" sz="3200" b="1" dirty="0"/>
              <a:t>:</a:t>
            </a:r>
            <a:r>
              <a:rPr lang="en-US" sz="3200" b="1" dirty="0" smtClean="0"/>
              <a:t> Fallacies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      C.  </a:t>
            </a:r>
            <a:r>
              <a:rPr lang="en-US" sz="2000" b="1" u="sng" dirty="0" smtClean="0"/>
              <a:t>Fallacy of “Should”:   Don’t distinguish betwn. what IS &amp; what SHOULD BE,  </a:t>
            </a:r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en-US" sz="2000" b="1" u="sng" dirty="0" smtClean="0"/>
              <a:t>confusing  “is” with “ought”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        i.  </a:t>
            </a:r>
            <a:r>
              <a:rPr lang="en-US" sz="2000" u="sng" dirty="0" smtClean="0"/>
              <a:t>World doesn’t  operate as you desire just b/c you think it should</a:t>
            </a:r>
          </a:p>
          <a:p>
            <a:pPr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       ii.  </a:t>
            </a:r>
            <a:r>
              <a:rPr lang="en-US" sz="2000" u="sng" dirty="0" smtClean="0"/>
              <a:t>3 consequences: 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dirty="0" smtClean="0"/>
              <a:t> 	- you are seldom happy or satisfied</a:t>
            </a:r>
            <a:endParaRPr lang="en-US" sz="2000" u="sng" dirty="0" smtClean="0"/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en-US" sz="2000" dirty="0" smtClean="0"/>
              <a:t>- keeps you from changing conditions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- creates defensive climate in others (easier to be with non-preachers!)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iii.   “I wish  ___ would ___, but I may be disappointed if I expect it to happen.”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 smtClean="0"/>
              <a:t>       D.  </a:t>
            </a:r>
            <a:r>
              <a:rPr lang="en-US" sz="2000" b="1" u="sng" dirty="0" smtClean="0"/>
              <a:t>Fallacy of Overgeneralization: bases belief on inadequate evidence or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b="1" u="sng" dirty="0" smtClean="0"/>
              <a:t>exaggeration of shortcomings (“You never listen.”)</a:t>
            </a:r>
          </a:p>
          <a:p>
            <a:pPr>
              <a:buNone/>
            </a:pPr>
            <a:r>
              <a:rPr lang="en-US" sz="2000" b="1" dirty="0" smtClean="0"/>
              <a:t>       E.  </a:t>
            </a:r>
            <a:r>
              <a:rPr lang="en-US" sz="2000" b="1" u="sng" dirty="0" smtClean="0"/>
              <a:t>Fallacy of Causation:  belief you cause others’ feelings (fear to do/say anything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b="1" u="sng" dirty="0" smtClean="0"/>
              <a:t>to bother others)  or others can cause  feelings (blaming)</a:t>
            </a:r>
            <a:br>
              <a:rPr lang="en-US" sz="2000" b="1" u="sng" dirty="0" smtClean="0"/>
            </a:br>
            <a:r>
              <a:rPr lang="en-US" sz="2000" dirty="0" smtClean="0"/>
              <a:t>        i.  Own your language!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ii.  Take </a:t>
            </a:r>
            <a:r>
              <a:rPr lang="en-US" sz="2000" u="sng" dirty="0" smtClean="0"/>
              <a:t>responsibility for language &amp; actions</a:t>
            </a:r>
            <a:r>
              <a:rPr lang="en-US" sz="2000" dirty="0" smtClean="0"/>
              <a:t>. No one </a:t>
            </a:r>
            <a:r>
              <a:rPr lang="en-US" sz="2000" u="sng" dirty="0" smtClean="0"/>
              <a:t>makes</a:t>
            </a:r>
            <a:r>
              <a:rPr lang="en-US" sz="2000" dirty="0" smtClean="0"/>
              <a:t> you act;  </a:t>
            </a:r>
            <a:r>
              <a:rPr lang="en-US" sz="2000" u="sng" dirty="0" smtClean="0"/>
              <a:t>it’s a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u="sng" dirty="0" smtClean="0"/>
              <a:t>choice!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Managing Irrational Thinking :Fallacies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F.   </a:t>
            </a:r>
            <a:r>
              <a:rPr lang="en-US" sz="2000" b="1" u="sng" dirty="0" smtClean="0"/>
              <a:t>Fallacy of Helplessness:  forces beyond our control determine satisfaction in life</a:t>
            </a:r>
          </a:p>
          <a:p>
            <a:pPr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              </a:t>
            </a:r>
            <a:r>
              <a:rPr lang="en-US" sz="2000" b="1" u="sng" dirty="0" smtClean="0"/>
              <a:t>VICTIM MENTALITY</a:t>
            </a:r>
            <a:br>
              <a:rPr lang="en-US" sz="2000" b="1" u="sng" dirty="0" smtClean="0"/>
            </a:br>
            <a:r>
              <a:rPr lang="en-US" sz="2000" b="1" dirty="0" smtClean="0"/>
              <a:t>   i.  </a:t>
            </a:r>
            <a:r>
              <a:rPr lang="en-US" sz="2000" b="1" u="sng" dirty="0" smtClean="0"/>
              <a:t>“Can’t” statements rationalize unwillingness to change.  Instead, say “won’t” </a:t>
            </a:r>
            <a:r>
              <a:rPr lang="en-US" sz="2000" b="1" dirty="0" smtClean="0"/>
              <a:t>	</a:t>
            </a:r>
            <a:r>
              <a:rPr lang="en-US" sz="2000" b="1" u="sng" dirty="0" smtClean="0"/>
              <a:t>or “don’t know how”.</a:t>
            </a:r>
          </a:p>
          <a:p>
            <a:pPr>
              <a:buNone/>
            </a:pPr>
            <a:r>
              <a:rPr lang="en-US" sz="2000" b="1" dirty="0" smtClean="0"/>
              <a:t>         ii.  </a:t>
            </a:r>
            <a:r>
              <a:rPr lang="en-US" sz="2000" b="1" u="sng" dirty="0" smtClean="0"/>
              <a:t>“Can’t” may become self-fulfilling prophesy b/c we act in ways to make</a:t>
            </a:r>
          </a:p>
          <a:p>
            <a:pPr>
              <a:buNone/>
            </a:pPr>
            <a:r>
              <a:rPr lang="en-US" sz="2000" b="1" dirty="0" smtClean="0"/>
              <a:t>	         </a:t>
            </a:r>
            <a:r>
              <a:rPr lang="en-US" sz="2000" b="1" u="sng" dirty="0" smtClean="0"/>
              <a:t>undesirable results happen.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iii.  </a:t>
            </a:r>
            <a:r>
              <a:rPr lang="en-US" sz="2000" b="1" u="sng" dirty="0" smtClean="0"/>
              <a:t>KNOW that you CAN act to change outcomes. (You can become a better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</a:t>
            </a:r>
            <a:r>
              <a:rPr lang="en-US" sz="2000" b="1" u="sng" dirty="0" smtClean="0"/>
              <a:t>communicator.)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Managing Difficult Emotions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u="sng" dirty="0" smtClean="0"/>
              <a:t>Monitor your Emotional Reactions</a:t>
            </a:r>
            <a:r>
              <a:rPr lang="en-US" sz="2400" b="1" dirty="0" smtClean="0"/>
              <a:t>:   Increase awareness of debilitative emotions</a:t>
            </a:r>
          </a:p>
          <a:p>
            <a:pPr marL="457200" indent="-457200">
              <a:buAutoNum type="arabicPeriod"/>
            </a:pPr>
            <a:r>
              <a:rPr lang="en-US" sz="2400" b="1" u="sng" dirty="0" smtClean="0"/>
              <a:t>Note the Activating Event (Trigger</a:t>
            </a:r>
            <a:r>
              <a:rPr lang="en-US" sz="2400" b="1" dirty="0" smtClean="0"/>
              <a:t>):   Can be more than 1 person, type of person or setting, topic </a:t>
            </a:r>
          </a:p>
          <a:p>
            <a:pPr marL="457200" indent="-457200">
              <a:buAutoNum type="arabicPeriod"/>
            </a:pPr>
            <a:r>
              <a:rPr lang="en-US" sz="2400" b="1" u="sng" dirty="0" smtClean="0"/>
              <a:t>Record Self-Talk </a:t>
            </a:r>
            <a:r>
              <a:rPr lang="en-US" sz="2400" b="1" dirty="0" smtClean="0"/>
              <a:t>: analyze thoughts linking trigger &amp; feelings;</a:t>
            </a:r>
            <a:r>
              <a:rPr lang="en-US" sz="2400" b="1" u="sng" dirty="0" smtClean="0"/>
              <a:t>(practice to get easier)</a:t>
            </a:r>
          </a:p>
          <a:p>
            <a:pPr marL="457200" indent="-457200">
              <a:buAutoNum type="arabicPeriod"/>
            </a:pPr>
            <a:r>
              <a:rPr lang="en-US" sz="2400" b="1" u="sng" dirty="0" smtClean="0"/>
              <a:t>Dispute Irrational Beliefs</a:t>
            </a:r>
            <a:r>
              <a:rPr lang="en-US" sz="2400" b="1" dirty="0" smtClean="0"/>
              <a:t>:  KEY TO SUCCESS!</a:t>
            </a:r>
          </a:p>
          <a:p>
            <a:pPr marL="457200" indent="-457200">
              <a:buNone/>
            </a:pPr>
            <a:r>
              <a:rPr lang="en-US" sz="2400" b="1" dirty="0" smtClean="0"/>
              <a:t>	a.  Decide if belief is rational or not</a:t>
            </a:r>
          </a:p>
          <a:p>
            <a:pPr marL="457200" indent="-45720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b.  Explain why not rational</a:t>
            </a:r>
          </a:p>
          <a:p>
            <a:pPr marL="457200" indent="-45720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c.  Create alternative, rational thinking</a:t>
            </a:r>
          </a:p>
          <a:p>
            <a:pPr marL="457200" indent="-457200">
              <a:buNone/>
            </a:pPr>
            <a:r>
              <a:rPr lang="en-US" sz="2400" b="1" dirty="0" smtClean="0"/>
              <a:t>This will reduce the number, intensity  &amp; duration of many emotional problems based on irrational thinking.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Are Emotions?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 components: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Physical Changes-body changes you can feel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 sweating, dizziness, churning stomach, etc. 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Nonverbal Reactions - observed by others:  Diff. in appearance, vocal tones, rate, etc.(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NV actions  convey attitudes  better than  words)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Cognitive Interpretations-thinking abt. or labeling the physical  symptoms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Your mind is important in determining  how we feel. 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Do you say , “I’m scared.” or “I’m a bit nervous.”?   (shyness ex.)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Verbal Expression – We can’t always rely on our perceptions of a message,  so we use words.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“Emotional intelligence- part is communicating clearly about feelings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Problems arise when you can’t talk CONSTRUCTIVELY abt. emotions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“Emotional coaching” of children (taught HOW to talk abt. their emotions)  leads to more satisfying  relationships when they’re older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“Emotional dismissing -  NOT HEALTHY for  children or adults</a:t>
            </a:r>
          </a:p>
          <a:p>
            <a:pPr lvl="2"/>
            <a:endParaRPr lang="en-US" dirty="0" smtClean="0">
              <a:solidFill>
                <a:srgbClr val="7030A0"/>
              </a:solidFill>
            </a:endParaRPr>
          </a:p>
          <a:p>
            <a:pPr lvl="2"/>
            <a:endParaRPr lang="en-US" dirty="0" smtClean="0">
              <a:solidFill>
                <a:srgbClr val="7030A0"/>
              </a:solidFill>
            </a:endParaRPr>
          </a:p>
          <a:p>
            <a:pPr marL="971550" lvl="1" indent="-51435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Influences on Expressing Emotions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rgbClr val="7030A0"/>
                </a:solidFill>
              </a:rPr>
              <a:t>1. Personality- </a:t>
            </a:r>
            <a:r>
              <a:rPr lang="en-US" sz="8000" dirty="0" smtClean="0">
                <a:solidFill>
                  <a:srgbClr val="7030A0"/>
                </a:solidFill>
              </a:rPr>
              <a:t>these traits are part biology b/c our </a:t>
            </a:r>
          </a:p>
          <a:p>
            <a:pPr lvl="1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brains amplify some of the emotional experience</a:t>
            </a:r>
          </a:p>
          <a:p>
            <a:pPr marL="971550" lvl="1" indent="-514350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a.  (more extroverted subjects  showed more response to positive stimuli; neurotics responded more to negative stimuli.</a:t>
            </a:r>
          </a:p>
          <a:p>
            <a:pPr marL="1600200" lvl="1" indent="-1143000">
              <a:buAutoNum type="alphaLcPeriod" startAt="2"/>
            </a:pPr>
            <a:r>
              <a:rPr lang="en-US" sz="8000" dirty="0" smtClean="0">
                <a:solidFill>
                  <a:srgbClr val="7030A0"/>
                </a:solidFill>
              </a:rPr>
              <a:t>Personality isn’t all!  Internet can be effective in making contact when personality is reticent. </a:t>
            </a:r>
            <a:endParaRPr lang="en-US" sz="8000" dirty="0">
              <a:solidFill>
                <a:srgbClr val="7030A0"/>
              </a:solidFill>
            </a:endParaRPr>
          </a:p>
          <a:p>
            <a:pPr marL="1600200" lvl="1" indent="-1143000">
              <a:buNone/>
            </a:pPr>
            <a:endParaRPr lang="en-US" sz="8000" b="1" dirty="0" smtClean="0">
              <a:solidFill>
                <a:srgbClr val="7030A0"/>
              </a:solidFill>
            </a:endParaRPr>
          </a:p>
          <a:p>
            <a:pPr marL="1600200" lvl="1" indent="-1143000">
              <a:buNone/>
            </a:pPr>
            <a:r>
              <a:rPr lang="en-US" sz="8000" b="1" dirty="0" smtClean="0">
                <a:solidFill>
                  <a:srgbClr val="7030A0"/>
                </a:solidFill>
              </a:rPr>
              <a:t>2. Culture-  </a:t>
            </a:r>
            <a:r>
              <a:rPr lang="en-US" sz="8000" dirty="0" smtClean="0">
                <a:solidFill>
                  <a:srgbClr val="7030A0"/>
                </a:solidFill>
              </a:rPr>
              <a:t>(same events can generate diff. feelings in diff. cultures (fear of strangers, U.S.; relational communication in Japan)  </a:t>
            </a:r>
          </a:p>
          <a:p>
            <a:pPr marL="971550" lvl="1" indent="-514350">
              <a:buAutoNum type="alphaLcPeriod"/>
            </a:pPr>
            <a:r>
              <a:rPr lang="en-US" sz="8000" dirty="0" smtClean="0">
                <a:solidFill>
                  <a:srgbClr val="7030A0"/>
                </a:solidFill>
              </a:rPr>
              <a:t>Display differences-warmer climates= more expressive</a:t>
            </a:r>
          </a:p>
          <a:p>
            <a:pPr marL="971550" lvl="1" indent="-514350">
              <a:buAutoNum type="alphaLcPeriod"/>
            </a:pPr>
            <a:r>
              <a:rPr lang="en-US" sz="8000" dirty="0" smtClean="0">
                <a:solidFill>
                  <a:srgbClr val="7030A0"/>
                </a:solidFill>
              </a:rPr>
              <a:t>Interpretation differences- Ethnicity shapes expression rules of YOUR OWN emotions.</a:t>
            </a:r>
          </a:p>
          <a:p>
            <a:pPr marL="971550" lvl="1" indent="-514350">
              <a:buNone/>
            </a:pPr>
            <a:r>
              <a:rPr lang="en-US" sz="8000" dirty="0">
                <a:solidFill>
                  <a:srgbClr val="7030A0"/>
                </a:solidFill>
              </a:rPr>
              <a:t>	</a:t>
            </a:r>
            <a:r>
              <a:rPr lang="en-US" sz="8000" dirty="0" smtClean="0">
                <a:solidFill>
                  <a:srgbClr val="7030A0"/>
                </a:solidFill>
              </a:rPr>
              <a:t>i. We need to understand our own “cultural filters” when judging</a:t>
            </a:r>
          </a:p>
          <a:p>
            <a:pPr marL="971550" lvl="1" indent="-514350">
              <a:buNone/>
            </a:pP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           others’ emotion-related behavior (COMMUN. COMPETENCE)</a:t>
            </a:r>
          </a:p>
          <a:p>
            <a:pPr marL="971550" lvl="1" indent="-514350"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        ii. Individualism-collectivism spectrum greatly influences expression</a:t>
            </a:r>
          </a:p>
          <a:p>
            <a:pPr marL="971550" lvl="1" indent="-514350">
              <a:buNone/>
            </a:pP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      iii. With “out-groups”: Individualistic more likely to hide feelings from </a:t>
            </a:r>
          </a:p>
          <a:p>
            <a:pPr marL="971550" lvl="1" indent="-514350">
              <a:buNone/>
            </a:pPr>
            <a:r>
              <a:rPr lang="en-US" sz="8000" dirty="0">
                <a:solidFill>
                  <a:srgbClr val="7030A0"/>
                </a:solidFill>
              </a:rPr>
              <a:t> </a:t>
            </a:r>
            <a:r>
              <a:rPr lang="en-US" sz="8000" dirty="0" smtClean="0">
                <a:solidFill>
                  <a:srgbClr val="7030A0"/>
                </a:solidFill>
              </a:rPr>
              <a:t>           strangers; Collectivistic very frank abt. feelings  about “out ups”.</a:t>
            </a:r>
          </a:p>
          <a:p>
            <a:pPr lvl="1">
              <a:buNone/>
            </a:pPr>
            <a:endParaRPr lang="en-US" sz="8000" b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sz="8000" b="1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sz="8000" dirty="0">
                <a:solidFill>
                  <a:srgbClr val="7030A0"/>
                </a:solidFill>
              </a:rPr>
              <a:t>	</a:t>
            </a:r>
            <a:endParaRPr lang="en-US" sz="8000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Emotion-Expression Influences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None/>
            </a:pPr>
            <a:r>
              <a:rPr lang="en-US" sz="2200" b="1" dirty="0" smtClean="0">
                <a:solidFill>
                  <a:srgbClr val="7030A0"/>
                </a:solidFill>
              </a:rPr>
              <a:t>3.  Biological Sex &amp; Gender-  shape how we experience and express</a:t>
            </a:r>
            <a:r>
              <a:rPr lang="en-US" sz="1900" b="1" dirty="0" smtClean="0">
                <a:solidFill>
                  <a:srgbClr val="7030A0"/>
                </a:solidFill>
              </a:rPr>
              <a:t>  a.  First factor=biological sex best predictor of ability to detect &amp; interpret     emotions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a.  First factor=biological sex best predictor of ability to detect &amp; interpret emotions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i.  Women more physically attuned to emotions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	-They remember better individual stimuli on tests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	</a:t>
            </a:r>
            <a:r>
              <a:rPr lang="en-US" sz="2000" dirty="0" smtClean="0">
                <a:solidFill>
                  <a:srgbClr val="7030A0"/>
                </a:solidFill>
              </a:rPr>
              <a:t> -Also remember arguments &amp; men better at forgetting these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	-More intense reaction to emotional stimuli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	-More likely to both V and NV express feelings (wider range)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II.  Men less expressive face-to-face  or on Internet if revealing vulnerability (sad, afraid)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	- Men express strengths and positive emotions.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	</a:t>
            </a:r>
            <a:r>
              <a:rPr lang="en-US" sz="2000" dirty="0" smtClean="0">
                <a:solidFill>
                  <a:srgbClr val="7030A0"/>
                </a:solidFill>
              </a:rPr>
              <a:t>- Married men BECOME more able to express later in life.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b.  Second big variable= if the other person is same or diff. sex (but not all fit this profile)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       i</a:t>
            </a:r>
            <a:r>
              <a:rPr lang="en-US" sz="2000" dirty="0" smtClean="0">
                <a:solidFill>
                  <a:srgbClr val="7030A0"/>
                </a:solidFill>
              </a:rPr>
              <a:t>.  People better at recognizing emotions of same sex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ii.  Men more likely to express pos. emotions w/ women than with other men</a:t>
            </a:r>
          </a:p>
          <a:p>
            <a:pPr marL="971550" lvl="1" indent="-51435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971550" lvl="1" indent="-514350">
              <a:buNone/>
            </a:pPr>
            <a:endParaRPr lang="en-US" sz="20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Emo. Expression Influences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fontScale="92500"/>
          </a:bodyPr>
          <a:lstStyle/>
          <a:p>
            <a:pPr marL="971550" lvl="1" indent="-514350"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Biological and Gender cont. </a:t>
            </a:r>
          </a:p>
          <a:p>
            <a:pPr marL="971550" lvl="1" indent="-514350">
              <a:buNone/>
            </a:pPr>
            <a:r>
              <a:rPr lang="en-US" sz="2000" b="1" dirty="0">
                <a:solidFill>
                  <a:srgbClr val="7030A0"/>
                </a:solidFill>
              </a:rPr>
              <a:t>c</a:t>
            </a:r>
            <a:r>
              <a:rPr lang="en-US" sz="2000" b="1" dirty="0" smtClean="0">
                <a:solidFill>
                  <a:srgbClr val="7030A0"/>
                </a:solidFill>
              </a:rPr>
              <a:t>.  Third factor = in close relationships- we tend to  have and express more emotions   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 I.  More potential for feeling hurt or neglected if stronger romantic rela.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         compared to other relationships.    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 d.  Fourth factor=</a:t>
            </a:r>
            <a:r>
              <a:rPr lang="en-US" sz="2000" dirty="0" smtClean="0">
                <a:solidFill>
                  <a:srgbClr val="7030A0"/>
                </a:solidFill>
              </a:rPr>
              <a:t>Power differences between </a:t>
            </a:r>
            <a:r>
              <a:rPr lang="en-US" sz="2000" dirty="0">
                <a:solidFill>
                  <a:srgbClr val="7030A0"/>
                </a:solidFill>
              </a:rPr>
              <a:t>t</a:t>
            </a:r>
            <a:r>
              <a:rPr lang="en-US" sz="2000" dirty="0" smtClean="0">
                <a:solidFill>
                  <a:srgbClr val="7030A0"/>
                </a:solidFill>
              </a:rPr>
              <a:t>he communicators      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ii.  The less powerful good at reading &amp; interpreting signals of more 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          powerful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4. Social </a:t>
            </a:r>
            <a:r>
              <a:rPr lang="en-US" sz="2000" b="1" u="sng" dirty="0" smtClean="0">
                <a:solidFill>
                  <a:srgbClr val="7030A0"/>
                </a:solidFill>
              </a:rPr>
              <a:t>Conventions</a:t>
            </a:r>
            <a:r>
              <a:rPr lang="en-US" sz="2000" b="1" dirty="0" smtClean="0">
                <a:solidFill>
                  <a:srgbClr val="7030A0"/>
                </a:solidFill>
              </a:rPr>
              <a:t>-unwritten rules, discourage direct emotional express. </a:t>
            </a:r>
          </a:p>
          <a:p>
            <a:pPr marL="971550" lvl="1" indent="-51435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   </a:t>
            </a:r>
            <a:r>
              <a:rPr lang="en-US" sz="2000" dirty="0" smtClean="0">
                <a:solidFill>
                  <a:srgbClr val="7030A0"/>
                </a:solidFill>
              </a:rPr>
              <a:t>a.  More comfortable making factual statements, opinions, but not emotions </a:t>
            </a:r>
          </a:p>
          <a:p>
            <a:pPr marL="971550" lvl="1" indent="-51435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b. Share emotions-usually positive , but Social Con. limit too much of it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c.  Reluctant to embarrass or threaten the “face” of another.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d.  (Stearns &amp; Stearns) Married couples think they </a:t>
            </a:r>
            <a:r>
              <a:rPr lang="en-US" sz="2000" b="1" dirty="0" smtClean="0">
                <a:solidFill>
                  <a:srgbClr val="7030A0"/>
                </a:solidFill>
              </a:rPr>
              <a:t>share</a:t>
            </a:r>
            <a:r>
              <a:rPr lang="en-US" sz="2000" dirty="0" smtClean="0">
                <a:solidFill>
                  <a:srgbClr val="7030A0"/>
                </a:solidFill>
              </a:rPr>
              <a:t> complimentary  or face-saving feelings, but 3</a:t>
            </a:r>
            <a:r>
              <a:rPr lang="en-US" sz="2000" baseline="30000" dirty="0" smtClean="0">
                <a:solidFill>
                  <a:srgbClr val="7030A0"/>
                </a:solidFill>
              </a:rPr>
              <a:t>rd</a:t>
            </a:r>
            <a:r>
              <a:rPr lang="en-US" sz="2000" dirty="0" smtClean="0">
                <a:solidFill>
                  <a:srgbClr val="7030A0"/>
                </a:solidFill>
              </a:rPr>
              <a:t> parties heard both positive &amp; negative ones.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e.  Contemporary society discourages displaying anger.</a:t>
            </a:r>
          </a:p>
          <a:p>
            <a:pPr marL="971550" lvl="1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   f.   Husbands rarely said face-threatening or hostile feelings</a:t>
            </a:r>
          </a:p>
          <a:p>
            <a:pPr marL="971550" lvl="1" indent="-514350"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971550" lvl="1" indent="-514350">
              <a:buAutoNum type="alphaUcPeriod" startAt="4"/>
            </a:pPr>
            <a:endParaRPr lang="en-US" sz="2000" dirty="0" smtClean="0">
              <a:solidFill>
                <a:srgbClr val="7030A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Emotional Influences 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sz="2000" b="1" dirty="0" smtClean="0"/>
              <a:t>Social Role Requirements:  Many jobs limit how we “should” act. Religious leaders, teachers, CEOs, salespersons, etc.</a:t>
            </a:r>
          </a:p>
          <a:p>
            <a:pPr marL="457200" indent="-45720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</a:t>
            </a:r>
            <a:r>
              <a:rPr lang="en-US" sz="2000" dirty="0" smtClean="0"/>
              <a:t>a.  Ability to recognize &amp; act on some emotions </a:t>
            </a:r>
            <a:r>
              <a:rPr lang="en-US" sz="2000" u="sng" dirty="0" smtClean="0"/>
              <a:t>decreases w/o practice, so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u="sng" dirty="0" smtClean="0"/>
              <a:t>difficult to allow self to cry or feel appreciated/loved if not used to it.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b.  Makes accepting even positive emotions like love difficult</a:t>
            </a:r>
          </a:p>
          <a:p>
            <a:pPr marL="457200" indent="-457200">
              <a:buAutoNum type="arabicPeriod" startAt="6"/>
            </a:pPr>
            <a:r>
              <a:rPr lang="en-US" sz="2000" b="1" dirty="0" smtClean="0"/>
              <a:t>Fear of Self-Disclosure</a:t>
            </a:r>
            <a:r>
              <a:rPr lang="en-US" sz="1800" b="1" dirty="0" smtClean="0"/>
              <a:t>: </a:t>
            </a:r>
            <a:r>
              <a:rPr lang="en-US" sz="2000" b="1" dirty="0" smtClean="0"/>
              <a:t>Risky if society discourages emotional expression</a:t>
            </a:r>
          </a:p>
          <a:p>
            <a:pPr marL="457200" indent="-457200">
              <a:buNone/>
            </a:pPr>
            <a:r>
              <a:rPr lang="en-US" sz="2000" dirty="0" smtClean="0"/>
              <a:t>         a.  </a:t>
            </a:r>
            <a:r>
              <a:rPr lang="en-US" sz="2000" u="sng" dirty="0" smtClean="0"/>
              <a:t>Poss. unpleasant consequences: </a:t>
            </a:r>
            <a:r>
              <a:rPr lang="en-US" sz="2000" dirty="0" smtClean="0"/>
              <a:t>What if other doesn’t appreciate hearing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feelings?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b.  Poss. misunderstandings: romance for friendship, uncertainty for weakness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c.  Might make others feel uncomfortable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d.  It might be used against you later.</a:t>
            </a:r>
          </a:p>
          <a:p>
            <a:pPr marL="457200" indent="-457200">
              <a:buAutoNum type="arabicPeriod" startAt="7"/>
            </a:pPr>
            <a:r>
              <a:rPr lang="en-US" sz="2000" b="1" dirty="0" smtClean="0"/>
              <a:t>Emotional Contagion: transferring emotions from one person to another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         a.  As if a “social virus”, emotions are contagious. (husbands &amp; wives directly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influence each other’s emotions)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b.  Can “catch” moods of others quickly &amp; w/ or w/o verbal commun. if prolonged</a:t>
            </a:r>
          </a:p>
          <a:p>
            <a:pPr marL="457200" indent="-45720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contact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 Less expressive persons moods resemble the more expressive person’s moods.</a:t>
            </a:r>
          </a:p>
          <a:p>
            <a:pPr marL="457200" indent="-457200">
              <a:buAutoNum type="arabicPeriod" startAt="6"/>
            </a:pPr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Guidelines: Expressing Constructively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Constructive expression improves health of self, of relationships, of career!!!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Recognize feelings-awareness &amp; identification of emotions = part of “emotional intelligence”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Expand emotional vocab.-(Lang.ch.): be sincere, specific, &amp;</a:t>
            </a:r>
            <a:r>
              <a:rPr lang="en-US" sz="2000" b="1" u="sng" dirty="0" smtClean="0"/>
              <a:t> own </a:t>
            </a:r>
            <a:r>
              <a:rPr lang="en-US" sz="2000" b="1" dirty="0" smtClean="0"/>
              <a:t>the feeling!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a.  </a:t>
            </a:r>
            <a:r>
              <a:rPr lang="en-US" sz="2000" u="sng" dirty="0" smtClean="0"/>
              <a:t>Avoid emotionally counterfeit statements</a:t>
            </a:r>
            <a:r>
              <a:rPr lang="en-US" sz="2000" dirty="0" smtClean="0"/>
              <a:t>: “I feel like doing something else.” =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NOT  a feeling.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 </a:t>
            </a:r>
            <a:r>
              <a:rPr lang="en-US" sz="2000" u="sng" dirty="0" smtClean="0"/>
              <a:t>Avoid overly broad statements</a:t>
            </a:r>
            <a:r>
              <a:rPr lang="en-US" sz="2000" dirty="0" smtClean="0"/>
              <a:t>: “Great!”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 </a:t>
            </a:r>
            <a:r>
              <a:rPr lang="en-US" sz="2000" u="sng" dirty="0" smtClean="0"/>
              <a:t>Don’t overqualify or downplay feelings: </a:t>
            </a:r>
            <a:r>
              <a:rPr lang="en-US" sz="2000" dirty="0" smtClean="0"/>
              <a:t>  “I’m a little sad.”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  </a:t>
            </a:r>
            <a:r>
              <a:rPr lang="en-US" sz="2000" u="sng" dirty="0" smtClean="0"/>
              <a:t>Add specific circumstances</a:t>
            </a:r>
            <a:r>
              <a:rPr lang="en-US" sz="2000" dirty="0" smtClean="0"/>
              <a:t>:</a:t>
            </a:r>
            <a:r>
              <a:rPr lang="en-US" sz="2000" dirty="0"/>
              <a:t> </a:t>
            </a:r>
            <a:r>
              <a:rPr lang="en-US" sz="2000" dirty="0" smtClean="0"/>
              <a:t>“When you constantly interrupt me, I feel angry.”</a:t>
            </a:r>
          </a:p>
          <a:p>
            <a:pPr marL="457200" indent="-457200">
              <a:buNone/>
            </a:pPr>
            <a:r>
              <a:rPr lang="en-US" sz="2000" b="1" dirty="0" smtClean="0"/>
              <a:t>3,  Share multiple feelings</a:t>
            </a:r>
            <a:r>
              <a:rPr lang="en-US" sz="2000" dirty="0" smtClean="0"/>
              <a:t> - Important to share MIXED feelings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a.  We often only share the most negative one(s).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b.  Share positives ones also (ex..coming  home late but not calling to let know)</a:t>
            </a:r>
          </a:p>
          <a:p>
            <a:pPr marL="457200" indent="-457200">
              <a:buAutoNum type="arabicPeriod" startAt="4"/>
            </a:pPr>
            <a:r>
              <a:rPr lang="en-US" sz="2000" b="1" dirty="0" smtClean="0"/>
              <a:t>Recognize the difference between Feeling and Acting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 Understand: </a:t>
            </a:r>
            <a:r>
              <a:rPr lang="en-US" sz="2000" u="sng" dirty="0" smtClean="0"/>
              <a:t>We don’t have to act on feelings</a:t>
            </a:r>
            <a:r>
              <a:rPr lang="en-US" sz="2000" dirty="0" smtClean="0"/>
              <a:t>.  Pretending you don’t feel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</a:t>
            </a:r>
            <a:r>
              <a:rPr lang="en-US" sz="2000" u="sng" dirty="0" smtClean="0"/>
              <a:t>doesn’t help</a:t>
            </a:r>
            <a:endParaRPr lang="en-US" sz="20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Expressing Constructively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5"/>
            </a:pPr>
            <a:r>
              <a:rPr lang="en-US" sz="2000" b="1" dirty="0" smtClean="0"/>
              <a:t>Accept Responsibility for Your Feelings!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a.  NO ONE MAKES YOU FEEL IT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b.  Use “I” language (ch. 5)</a:t>
            </a:r>
          </a:p>
          <a:p>
            <a:pPr marL="457200" indent="-457200">
              <a:buAutoNum type="arabicPeriod" startAt="6"/>
            </a:pPr>
            <a:r>
              <a:rPr lang="en-US" sz="2000" b="1" dirty="0" smtClean="0"/>
              <a:t>Choose best Time and Place to Express Feelings- for BOTH of you	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a.  Might be wise NOT to express feelings at times (police pull you over)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 Writing them has proven benefits: mental, physical, emotional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Difficult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b="1" u="sng" dirty="0" smtClean="0"/>
              <a:t>Distinguish betwn. Facilitative &amp; Debilitative Emotions-often degree of feeling</a:t>
            </a:r>
          </a:p>
          <a:p>
            <a:pPr marL="457200" indent="-45720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a.   Facilitative ones contribute to effective functioning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b.  Debilitative ones hinder or prevent effective functioning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      i. Commun. Apprehension (anxiety in new or difficult situations) can lead to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   	  problems- in personal, business, educational, even medical settings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   * Intensity </a:t>
            </a:r>
            <a:r>
              <a:rPr lang="en-US" sz="2000" dirty="0" smtClean="0"/>
              <a:t>(Can others tell? Does it matter? Job interview-yes)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   -*Duration </a:t>
            </a:r>
            <a:r>
              <a:rPr lang="en-US" sz="2000" dirty="0" smtClean="0"/>
              <a:t>(for both, or the one feeling</a:t>
            </a:r>
            <a:r>
              <a:rPr lang="en-US" sz="2000" dirty="0"/>
              <a:t>-</a:t>
            </a:r>
            <a:r>
              <a:rPr lang="en-US" sz="2000" dirty="0" smtClean="0"/>
              <a:t> it may not the one aimed at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AutoNum type="arabicPeriod" startAt="2"/>
            </a:pPr>
            <a:r>
              <a:rPr lang="en-US" sz="2000" b="1" u="sng" dirty="0" smtClean="0"/>
              <a:t>Thoughts cause feelings: rational-emotive approach</a:t>
            </a:r>
            <a:r>
              <a:rPr lang="en-US" sz="2000" b="1" dirty="0" smtClean="0"/>
              <a:t> -change thinking to change</a:t>
            </a:r>
          </a:p>
          <a:p>
            <a:pPr marL="457200" indent="-45720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debilitative emotions </a:t>
            </a:r>
          </a:p>
          <a:p>
            <a:pPr marL="457200" indent="-457200">
              <a:buNone/>
            </a:pPr>
            <a:r>
              <a:rPr lang="en-US" sz="2000" dirty="0" smtClean="0"/>
              <a:t>	a.  Activating Event (Trigger) + Self-Talk (our thinking about it) = a consequence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 How we interpret the thinking (Self-Talk) determines feelings! </a:t>
            </a:r>
          </a:p>
          <a:p>
            <a:pPr marL="457200" indent="-457200">
              <a:buNone/>
            </a:pPr>
            <a:r>
              <a:rPr lang="en-US" sz="2000" dirty="0"/>
              <a:t>		</a:t>
            </a:r>
            <a:r>
              <a:rPr lang="en-US" sz="2000" dirty="0" smtClean="0"/>
              <a:t>i.  Diff. interpretations= diff. feelings about the trigger (Activating Event)</a:t>
            </a:r>
          </a:p>
          <a:p>
            <a:pPr marL="457200" indent="-45720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ii.   Manage Self-Talk &amp; you can manage your emotions better.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900</Words>
  <Application>Microsoft Office PowerPoint</Application>
  <PresentationFormat>On-screen Show (4:3)</PresentationFormat>
  <Paragraphs>178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Ch. 8   EMOTIONS</vt:lpstr>
      <vt:lpstr>What Are Emotions? </vt:lpstr>
      <vt:lpstr>Influences on Expressing Emotions</vt:lpstr>
      <vt:lpstr>Emotion-Expression Influences (cont.)</vt:lpstr>
      <vt:lpstr>Emo. Expression Influences (cont.)</vt:lpstr>
      <vt:lpstr>Emotional Influences cont.</vt:lpstr>
      <vt:lpstr>Guidelines: Expressing Constructively</vt:lpstr>
      <vt:lpstr>Expressing Constructively cont.</vt:lpstr>
      <vt:lpstr>Managing Difficult Emotions</vt:lpstr>
      <vt:lpstr>Managing Difficult Emotions cont.</vt:lpstr>
      <vt:lpstr>Managing Irrational Thinking: Fallacies</vt:lpstr>
      <vt:lpstr>Managing Irrational Thinking :Fallacies cont.</vt:lpstr>
      <vt:lpstr>Managing Difficult Emotions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8   EMOTIONS</dc:title>
  <dc:creator>Dorothy Ray</dc:creator>
  <cp:lastModifiedBy>Dorothy Ray</cp:lastModifiedBy>
  <cp:revision>56</cp:revision>
  <dcterms:created xsi:type="dcterms:W3CDTF">2009-11-23T16:06:50Z</dcterms:created>
  <dcterms:modified xsi:type="dcterms:W3CDTF">2011-04-27T21:21:22Z</dcterms:modified>
</cp:coreProperties>
</file>