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57" r:id="rId10"/>
    <p:sldId id="273" r:id="rId11"/>
    <p:sldId id="258" r:id="rId12"/>
    <p:sldId id="259" r:id="rId13"/>
    <p:sldId id="260" r:id="rId14"/>
    <p:sldId id="261" r:id="rId15"/>
    <p:sldId id="274" r:id="rId16"/>
    <p:sldId id="275" r:id="rId17"/>
    <p:sldId id="276" r:id="rId18"/>
    <p:sldId id="277" r:id="rId19"/>
    <p:sldId id="278" r:id="rId20"/>
    <p:sldId id="281" r:id="rId21"/>
    <p:sldId id="262" r:id="rId22"/>
    <p:sldId id="282" r:id="rId23"/>
    <p:sldId id="263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95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88197" autoAdjust="0"/>
  </p:normalViewPr>
  <p:slideViewPr>
    <p:cSldViewPr>
      <p:cViewPr varScale="1">
        <p:scale>
          <a:sx n="41" d="100"/>
          <a:sy n="41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89572-14D2-4005-A4AF-FAA5B0B50B0A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892CD-985E-4D23-BF45-BA5E8B837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92CD-985E-4D23-BF45-BA5E8B837D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7964C-0E85-45DA-B757-EC351C174047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38DC-4BC1-4C72-87C4-0988F3BF5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Ch.9 Dynamics of Relationships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I.  Why Form Relationships?  </a:t>
            </a:r>
            <a:r>
              <a:rPr lang="en-US" b="1" dirty="0" smtClean="0">
                <a:solidFill>
                  <a:schemeClr val="tx2"/>
                </a:solidFill>
              </a:rPr>
              <a:t>Attraction</a:t>
            </a:r>
          </a:p>
          <a:p>
            <a:pPr algn="l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A.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Appearance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-less important over time</a:t>
            </a:r>
          </a:p>
          <a:p>
            <a:pPr algn="l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B.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Similarity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most strongly supported theory;  validation, 	    	        predictability, self-fulfilling prophesy (liking)</a:t>
            </a:r>
          </a:p>
          <a:p>
            <a:pPr algn="l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C.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Complimentarity-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partner’s traits satisfy the other’s needs</a:t>
            </a:r>
          </a:p>
          <a:p>
            <a:pPr algn="l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D.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Rewards-Exchange Theory-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 (Jeffries, 2002) Cost-Rewards</a:t>
            </a:r>
          </a:p>
          <a:p>
            <a:pPr algn="l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E.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Competency-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We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ike the somewhat flawed. Admit mistakes!</a:t>
            </a:r>
          </a:p>
          <a:p>
            <a:pPr algn="l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F.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Proximity-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Frequent interaction can lead to + or –</a:t>
            </a:r>
            <a:b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relationships.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G.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Disclosure-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shows liking if reciprocated, well-timed, &amp; </a:t>
            </a:r>
          </a:p>
          <a:p>
            <a:pPr algn="l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	       appropriate for setting and stage of relationship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(Limits of Developmental Models)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They don’t describe everyday relationships not progressing predictably, stage to stage.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following </a:t>
            </a:r>
            <a:r>
              <a:rPr lang="en-US" u="sng" dirty="0" smtClean="0">
                <a:solidFill>
                  <a:schemeClr val="tx2"/>
                </a:solidFill>
              </a:rPr>
              <a:t>Relational Dialectics attempt to explore that more than one stage can occur at a time.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 can have opposing, incompatible desires, within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the relationship (internally) &amp; when facing others whose desires conflict w/ ours.(externally).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These tensions are never completely resolved, but we </a:t>
            </a:r>
            <a:r>
              <a:rPr lang="en-US" u="sng" dirty="0" smtClean="0">
                <a:solidFill>
                  <a:schemeClr val="tx2"/>
                </a:solidFill>
              </a:rPr>
              <a:t>should work through these dialectical tensions with relational maintenance.</a:t>
            </a:r>
            <a:endParaRPr lang="en-US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/>
              <a:t>Relationship Dynamics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B. </a:t>
            </a:r>
            <a:r>
              <a:rPr lang="en-US" sz="3000" b="1" dirty="0" smtClean="0"/>
              <a:t>Dialectical Tensions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2800" dirty="0" smtClean="0"/>
              <a:t>    </a:t>
            </a:r>
            <a:r>
              <a:rPr lang="en-US" sz="2800" b="1" dirty="0" smtClean="0"/>
              <a:t>1.  </a:t>
            </a:r>
            <a:r>
              <a:rPr lang="en-US" sz="2800" b="1" u="sng" dirty="0" smtClean="0"/>
              <a:t>Integration vs. Separation:  *</a:t>
            </a:r>
            <a:r>
              <a:rPr lang="en-US" sz="2800" b="1" dirty="0" smtClean="0"/>
              <a:t>Internal= </a:t>
            </a:r>
            <a:r>
              <a:rPr lang="en-US" sz="2800" b="1" u="sng" dirty="0" smtClean="0"/>
              <a:t>Connection      </a:t>
            </a:r>
            <a:r>
              <a:rPr lang="en-US" sz="2800" b="1" dirty="0" smtClean="0"/>
              <a:t>	   </a:t>
            </a:r>
            <a:r>
              <a:rPr lang="en-US" sz="2800" b="1" u="sng" dirty="0" smtClean="0"/>
              <a:t>vs.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Autonomy</a:t>
            </a:r>
            <a:r>
              <a:rPr lang="en-US" sz="2800" b="1" dirty="0" smtClean="0"/>
              <a:t>; External= </a:t>
            </a:r>
            <a:r>
              <a:rPr lang="en-US" sz="2800" b="1" u="sng" dirty="0" smtClean="0"/>
              <a:t>inclusion vs. seclusion</a:t>
            </a:r>
          </a:p>
          <a:p>
            <a:pPr>
              <a:buNone/>
            </a:pPr>
            <a:r>
              <a:rPr lang="en-US" sz="2800" dirty="0" smtClean="0"/>
              <a:t>		   (desire to connect w/ outside world vs. desire to be 	   free of interference from others)</a:t>
            </a:r>
          </a:p>
          <a:p>
            <a:pPr>
              <a:buNone/>
            </a:pPr>
            <a:r>
              <a:rPr lang="en-US" sz="2800" b="1" dirty="0" smtClean="0"/>
              <a:t>	    2.  </a:t>
            </a:r>
            <a:r>
              <a:rPr lang="en-US" sz="2800" b="1" u="sng" dirty="0" smtClean="0"/>
              <a:t>Stability vs. Change</a:t>
            </a:r>
            <a:r>
              <a:rPr lang="en-US" sz="2800" b="1" dirty="0" smtClean="0"/>
              <a:t>:  Internal= </a:t>
            </a:r>
            <a:r>
              <a:rPr lang="en-US" sz="2800" b="1" u="sng" dirty="0" smtClean="0"/>
              <a:t>predictability </a:t>
            </a:r>
            <a:r>
              <a:rPr lang="en-US" sz="2800" b="1" u="sng" dirty="0" err="1" smtClean="0"/>
              <a:t>vs</a:t>
            </a:r>
            <a:r>
              <a:rPr lang="en-US" sz="2800" b="1" u="sng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	          </a:t>
            </a:r>
            <a:r>
              <a:rPr lang="en-US" sz="2800" b="1" u="sng" dirty="0" smtClean="0"/>
              <a:t>novelty; Externally= conventionality vs. </a:t>
            </a:r>
            <a:br>
              <a:rPr lang="en-US" sz="2800" b="1" u="sng" dirty="0" smtClean="0"/>
            </a:br>
            <a:r>
              <a:rPr lang="en-US" sz="2800" b="1" dirty="0" smtClean="0"/>
              <a:t>          </a:t>
            </a:r>
            <a:r>
              <a:rPr lang="en-US" sz="2800" b="1" u="sng" dirty="0" smtClean="0"/>
              <a:t>uniqueness</a:t>
            </a:r>
          </a:p>
          <a:p>
            <a:pPr>
              <a:buNone/>
            </a:pPr>
            <a:r>
              <a:rPr lang="en-US" sz="2800" dirty="0" smtClean="0"/>
              <a:t>             (meeting others’ expectations &amp; your own)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    </a:t>
            </a:r>
            <a:r>
              <a:rPr lang="en-US" sz="2800" b="1" dirty="0" smtClean="0"/>
              <a:t>3.  </a:t>
            </a:r>
            <a:r>
              <a:rPr lang="en-US" sz="2800" b="1" u="sng" dirty="0" smtClean="0"/>
              <a:t>Expression vs. Privacy</a:t>
            </a:r>
            <a:r>
              <a:rPr lang="en-US" sz="2800" b="1" dirty="0" smtClean="0"/>
              <a:t>:  *Internal= </a:t>
            </a:r>
            <a:r>
              <a:rPr lang="en-US" sz="2800" b="1" u="sng" dirty="0" smtClean="0"/>
              <a:t>openness vs. </a:t>
            </a:r>
          </a:p>
          <a:p>
            <a:pPr>
              <a:buNone/>
            </a:pPr>
            <a:r>
              <a:rPr lang="en-US" sz="2800" b="1" dirty="0" smtClean="0"/>
              <a:t>	         </a:t>
            </a:r>
            <a:r>
              <a:rPr lang="en-US" sz="2800" b="1" u="sng" dirty="0" err="1" smtClean="0"/>
              <a:t>Closedness</a:t>
            </a:r>
            <a:r>
              <a:rPr lang="en-US" sz="2800" b="1" u="sng" dirty="0" smtClean="0"/>
              <a:t> </a:t>
            </a:r>
            <a:r>
              <a:rPr lang="en-US" sz="2800" u="sng" dirty="0" smtClean="0"/>
              <a:t>(complete honesty not always best)</a:t>
            </a:r>
            <a:r>
              <a:rPr lang="en-US" sz="2800" b="1" dirty="0" smtClean="0"/>
              <a:t>; 	 	  External= revelation &amp; concealment  </a:t>
            </a:r>
            <a:r>
              <a:rPr lang="en-US" sz="2800" dirty="0" smtClean="0"/>
              <a:t>(how 	   much to share? )</a:t>
            </a:r>
            <a:endParaRPr lang="en-US" sz="2800" u="sng" dirty="0" smtClean="0"/>
          </a:p>
          <a:p>
            <a:pPr>
              <a:buNone/>
            </a:pPr>
            <a:r>
              <a:rPr lang="en-US" sz="2800" dirty="0" smtClean="0"/>
              <a:t>*= most important in romantic relationships </a:t>
            </a:r>
            <a:r>
              <a:rPr lang="en-US" sz="2000" dirty="0" smtClean="0"/>
              <a:t>(Baxter &amp; Ebert, 1999)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Managing Dialectical Tensions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   D.  Strategies for Managing Dialectical Tensions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  </a:t>
            </a:r>
            <a:r>
              <a:rPr lang="en-US" sz="2400" dirty="0" smtClean="0"/>
              <a:t>1. </a:t>
            </a:r>
            <a:r>
              <a:rPr lang="en-US" sz="2400" b="1" dirty="0" smtClean="0"/>
              <a:t> Denial </a:t>
            </a:r>
            <a:r>
              <a:rPr lang="en-US" sz="2400" dirty="0" smtClean="0"/>
              <a:t>: it may be too diff. to change so rather have predictability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="1" dirty="0" smtClean="0"/>
              <a:t>.  Disorientation:  </a:t>
            </a:r>
            <a:r>
              <a:rPr lang="en-US" sz="2400" dirty="0" smtClean="0"/>
              <a:t>feel overwhelmed/unable to confront problems,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so may do something drastic( fight, freeze, or leave relationship)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3.  </a:t>
            </a:r>
            <a:r>
              <a:rPr lang="en-US" sz="2400" b="1" dirty="0" smtClean="0"/>
              <a:t>Alternation:  </a:t>
            </a:r>
            <a:r>
              <a:rPr lang="en-US" sz="2400" dirty="0" smtClean="0"/>
              <a:t>Choose between each end of spectrum (when to spend 	lots of time together and when to be independent)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4.  </a:t>
            </a:r>
            <a:r>
              <a:rPr lang="en-US" sz="2400" b="1" dirty="0" smtClean="0"/>
              <a:t>Segmentation:</a:t>
            </a:r>
            <a:r>
              <a:rPr lang="en-US" sz="2400" dirty="0" smtClean="0"/>
              <a:t>  </a:t>
            </a:r>
            <a:r>
              <a:rPr lang="en-US" sz="2400" u="sng" dirty="0" smtClean="0"/>
              <a:t>Compartmentalize areas</a:t>
            </a:r>
            <a:r>
              <a:rPr lang="en-US" sz="2400" dirty="0" smtClean="0"/>
              <a:t> of the relationship. 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Ie</a:t>
            </a:r>
            <a:r>
              <a:rPr lang="en-US" sz="2400" dirty="0" smtClean="0"/>
              <a:t>. &lt;open-closed=decide okay to share some things, but others will be 	off limits, like past lovers, etc.&gt;</a:t>
            </a:r>
          </a:p>
          <a:p>
            <a:pPr>
              <a:buNone/>
            </a:pPr>
            <a:r>
              <a:rPr lang="en-US" sz="2400" dirty="0" smtClean="0"/>
              <a:t> 	   5.  </a:t>
            </a:r>
            <a:r>
              <a:rPr lang="en-US" sz="2400" b="1" dirty="0" smtClean="0"/>
              <a:t>Balance:  </a:t>
            </a:r>
            <a:r>
              <a:rPr lang="en-US" sz="2400" dirty="0" smtClean="0"/>
              <a:t>Compromise=each loses something. Not ideal but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workable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6.  </a:t>
            </a:r>
            <a:r>
              <a:rPr lang="en-US" sz="2400" b="1" dirty="0" smtClean="0"/>
              <a:t>Integration:</a:t>
            </a:r>
            <a:r>
              <a:rPr lang="en-US" sz="2400" dirty="0" smtClean="0"/>
              <a:t>  Adapt &amp; blend. Accept opposing forces w/o trying to 	diminish them. (Adoptive </a:t>
            </a:r>
            <a:r>
              <a:rPr lang="en-US" sz="2400" dirty="0" err="1" smtClean="0"/>
              <a:t>famlies</a:t>
            </a:r>
            <a:r>
              <a:rPr lang="en-US" sz="2400" dirty="0" smtClean="0"/>
              <a:t> , couples “predictably novel”)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7.  </a:t>
            </a:r>
            <a:r>
              <a:rPr lang="en-US" sz="2400" b="1" dirty="0" smtClean="0"/>
              <a:t>Recalibration</a:t>
            </a:r>
            <a:r>
              <a:rPr lang="en-US" sz="2400" dirty="0" smtClean="0"/>
              <a:t>: Redefine (reframe) challenges so not  problems (secrets 	create mystery)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8.  </a:t>
            </a:r>
            <a:r>
              <a:rPr lang="en-US" sz="2400" b="1" dirty="0" smtClean="0"/>
              <a:t>Reaffirmation</a:t>
            </a:r>
            <a:r>
              <a:rPr lang="en-US" sz="2400" dirty="0" smtClean="0"/>
              <a:t>:  Accept or embrace challenges, just part of relationship.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“Life is a roller coaster” idea, and dialectical tensions = part of the  	ride. (p.301)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III.  Maintaining Relationships w/ </a:t>
            </a:r>
            <a:r>
              <a:rPr lang="en-US" sz="3200" b="1" dirty="0" err="1" smtClean="0"/>
              <a:t>Commun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5100" b="1" dirty="0" smtClean="0"/>
              <a:t>          A.  Communicating about Relationships</a:t>
            </a:r>
          </a:p>
          <a:p>
            <a:pPr>
              <a:buNone/>
            </a:pPr>
            <a:r>
              <a:rPr lang="en-US" sz="4500" b="1" dirty="0" smtClean="0"/>
              <a:t>	</a:t>
            </a:r>
            <a:r>
              <a:rPr lang="en-US" sz="4500" dirty="0" smtClean="0"/>
              <a:t>            1.</a:t>
            </a:r>
            <a:r>
              <a:rPr lang="en-US" sz="4500" b="1" dirty="0" smtClean="0"/>
              <a:t>  </a:t>
            </a:r>
            <a:r>
              <a:rPr lang="en-US" sz="4500" u="sng" dirty="0" smtClean="0"/>
              <a:t>Content &amp; Relational Messages</a:t>
            </a:r>
          </a:p>
          <a:p>
            <a:pPr>
              <a:buNone/>
            </a:pPr>
            <a:r>
              <a:rPr lang="en-US" sz="4500" dirty="0"/>
              <a:t>	</a:t>
            </a:r>
            <a:r>
              <a:rPr lang="en-US" sz="4500" dirty="0" smtClean="0"/>
              <a:t>	            a.  Content dimension-the words, the 			        subject discussed (verbal)</a:t>
            </a:r>
          </a:p>
          <a:p>
            <a:pPr>
              <a:buNone/>
            </a:pPr>
            <a:r>
              <a:rPr lang="en-US" sz="4500" dirty="0"/>
              <a:t>	</a:t>
            </a:r>
            <a:r>
              <a:rPr lang="en-US" sz="4500" dirty="0" smtClean="0"/>
              <a:t>      	   b.  Relational dimension-statements about  		        how we feel toward each other(verbal &amp; 			nonverbal)</a:t>
            </a:r>
          </a:p>
          <a:p>
            <a:pPr>
              <a:buNone/>
            </a:pPr>
            <a:r>
              <a:rPr lang="en-US" sz="4500" dirty="0"/>
              <a:t>	</a:t>
            </a:r>
            <a:r>
              <a:rPr lang="en-US" sz="4500" dirty="0" smtClean="0"/>
              <a:t>	     	       </a:t>
            </a:r>
            <a:r>
              <a:rPr lang="en-US" sz="4500" dirty="0" smtClean="0">
                <a:latin typeface="Arial"/>
                <a:cs typeface="Arial"/>
              </a:rPr>
              <a:t>▪  </a:t>
            </a:r>
            <a:r>
              <a:rPr lang="en-US" sz="4500" dirty="0" smtClean="0"/>
              <a:t>Deals with social needs of affinity, 			 respect, intimacy, &amp; control but may 			 not be noticed until doesn’t match 			 beliefs about social need(s)&gt;.</a:t>
            </a:r>
          </a:p>
          <a:p>
            <a:pPr>
              <a:buNone/>
            </a:pPr>
            <a:r>
              <a:rPr lang="en-US" sz="4500" dirty="0" smtClean="0"/>
              <a:t>		     	       </a:t>
            </a:r>
            <a:r>
              <a:rPr lang="en-US" sz="4500" dirty="0" smtClean="0">
                <a:latin typeface="Arial"/>
                <a:cs typeface="Arial"/>
              </a:rPr>
              <a:t>▪  H</a:t>
            </a:r>
            <a:r>
              <a:rPr lang="en-US" sz="4500" dirty="0" smtClean="0"/>
              <a:t>ow speaker feels abt. message 				 receiver</a:t>
            </a:r>
          </a:p>
          <a:p>
            <a:pPr>
              <a:buNone/>
            </a:pPr>
            <a:r>
              <a:rPr lang="en-US" sz="2400" dirty="0" smtClean="0"/>
              <a:t>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III. Maintaining Relationships    cont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71500" indent="-571500">
              <a:buNone/>
            </a:pPr>
            <a:r>
              <a:rPr lang="en-US" b="1" dirty="0" smtClean="0"/>
              <a:t>	 </a:t>
            </a:r>
            <a:r>
              <a:rPr lang="en-US" dirty="0" smtClean="0"/>
              <a:t>A. Communicating About Relationships, cont.</a:t>
            </a:r>
          </a:p>
          <a:p>
            <a:pPr marL="571500" indent="-571500">
              <a:buNone/>
            </a:pPr>
            <a:r>
              <a:rPr lang="en-US" dirty="0" smtClean="0"/>
              <a:t>		</a:t>
            </a:r>
            <a:r>
              <a:rPr lang="en-US" b="1" dirty="0" smtClean="0"/>
              <a:t>   2.  Expressing Relational Messages</a:t>
            </a:r>
            <a:endParaRPr lang="en-US" b="1" dirty="0"/>
          </a:p>
          <a:p>
            <a:pPr marL="571500" indent="-571500">
              <a:buNone/>
            </a:pPr>
            <a:r>
              <a:rPr lang="en-US" dirty="0" smtClean="0"/>
              <a:t>		  	</a:t>
            </a:r>
            <a:r>
              <a:rPr lang="en-US" sz="2800" dirty="0" smtClean="0"/>
              <a:t>a.  Usually nonverbal (ambiguous)</a:t>
            </a:r>
          </a:p>
          <a:p>
            <a:pPr marL="571500" indent="-571500">
              <a:buNone/>
            </a:pPr>
            <a:r>
              <a:rPr lang="en-US" sz="2800" dirty="0"/>
              <a:t>		</a:t>
            </a:r>
            <a:r>
              <a:rPr lang="en-US" sz="2800" dirty="0" smtClean="0"/>
              <a:t>  	b.  Verify accuracy before responding</a:t>
            </a:r>
          </a:p>
          <a:p>
            <a:pPr marL="571500" indent="-571500">
              <a:buNone/>
            </a:pPr>
            <a:r>
              <a:rPr lang="en-US" sz="2800" dirty="0" smtClean="0"/>
              <a:t>            	c.   </a:t>
            </a:r>
            <a:r>
              <a:rPr lang="en-US" sz="2800" dirty="0" err="1" smtClean="0"/>
              <a:t>Metacommunication</a:t>
            </a:r>
            <a:r>
              <a:rPr lang="en-US" sz="2800" dirty="0" smtClean="0"/>
              <a:t>: messages referring 		      to other messages</a:t>
            </a:r>
          </a:p>
          <a:p>
            <a:pPr marL="571500" indent="-57150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      	      (1.)  Can keep relationship on track</a:t>
            </a:r>
          </a:p>
          <a:p>
            <a:pPr marL="571500" indent="-57150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	      (2.)  </a:t>
            </a:r>
            <a:r>
              <a:rPr lang="en-US" sz="2800" dirty="0"/>
              <a:t>S</a:t>
            </a:r>
            <a:r>
              <a:rPr lang="en-US" sz="2800" dirty="0" smtClean="0"/>
              <a:t>ometimes threatens receiver &amp; 			    provokes conflict</a:t>
            </a:r>
          </a:p>
          <a:p>
            <a:pPr marL="571500" indent="-571500">
              <a:buNone/>
            </a:pPr>
            <a:endParaRPr lang="en-US" sz="28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III.  B.  Maintenance Strategies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922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&lt;5 tactics to persuade others to think or act        	as we wish </a:t>
            </a:r>
            <a:r>
              <a:rPr lang="en-US" sz="2000" dirty="0" smtClean="0">
                <a:solidFill>
                  <a:schemeClr val="tx2"/>
                </a:solidFill>
              </a:rPr>
              <a:t>(Stafford &amp; Canary, 1991)</a:t>
            </a:r>
            <a:r>
              <a:rPr lang="en-US" dirty="0" smtClean="0">
                <a:solidFill>
                  <a:schemeClr val="tx2"/>
                </a:solidFill>
              </a:rPr>
              <a:t>&gt;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1.  Positivity: staying pleasant by being polite, cheerful, &amp;      	   upbeat &amp; avoiding criticism.  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2.  Openness:  Talking directly about the nature of the 	    	    relationship &amp; disclosing personal needs &amp; concerns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3.  Assurances: Letting other persons know he or she   	   	   matters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4.  Sharing tasks:  Helping each other take care of chores &amp; 	    obligations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5.  Social Networks: Relying on family &amp; friends for support  	    &amp; relief to help partners understand &amp; appreciate each 	    other, &amp; giving them other sources of companionship that 	     take some load off the relationship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  C. Repairing Damage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   1.  Depends on type of problem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	   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From outside: work, finances, etc.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 	     - Differences/disagreements with each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       other within the relationship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		   - Transgressions: A partner violates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	      the terms of the 	agreement, whether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       explicit or implicit, letting the other down.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Repairing Damage, cont.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2.  Depends on </a:t>
            </a:r>
            <a:r>
              <a:rPr lang="en-US" b="1" u="sng" dirty="0" smtClean="0">
                <a:solidFill>
                  <a:schemeClr val="tx2"/>
                </a:solidFill>
              </a:rPr>
              <a:t>Type of Transgression </a:t>
            </a:r>
          </a:p>
          <a:p>
            <a:pPr marL="971550" lvl="1" indent="-514350">
              <a:buAutoNum type="alphaLcPeriod"/>
            </a:pPr>
            <a:r>
              <a:rPr lang="en-US" sz="3200" u="sng" dirty="0" smtClean="0">
                <a:solidFill>
                  <a:schemeClr val="tx2"/>
                </a:solidFill>
              </a:rPr>
              <a:t>Minor vs. significant</a:t>
            </a:r>
            <a:r>
              <a:rPr lang="en-US" sz="3200" dirty="0" smtClean="0">
                <a:solidFill>
                  <a:schemeClr val="tx2"/>
                </a:solidFill>
              </a:rPr>
              <a:t>: </a:t>
            </a:r>
            <a:r>
              <a:rPr lang="en-US" sz="2400" dirty="0" smtClean="0">
                <a:solidFill>
                  <a:schemeClr val="tx2"/>
                </a:solidFill>
              </a:rPr>
              <a:t>In large, regular doses, ordinary things can become transgressions &amp; damage relationships (jealously).</a:t>
            </a:r>
          </a:p>
          <a:p>
            <a:pPr marL="914400" lvl="1" indent="-457200">
              <a:buAutoNum type="alphaLcPeriod"/>
            </a:pPr>
            <a:r>
              <a:rPr lang="en-US" sz="3200" u="sng" dirty="0" smtClean="0">
                <a:solidFill>
                  <a:schemeClr val="tx2"/>
                </a:solidFill>
              </a:rPr>
              <a:t>Social vs. relational</a:t>
            </a:r>
            <a:r>
              <a:rPr lang="en-US" sz="3200" dirty="0" smtClean="0">
                <a:solidFill>
                  <a:schemeClr val="tx2"/>
                </a:solidFill>
              </a:rPr>
              <a:t>:</a:t>
            </a:r>
            <a:r>
              <a:rPr lang="en-US" sz="2400" dirty="0" smtClean="0">
                <a:solidFill>
                  <a:schemeClr val="tx2"/>
                </a:solidFill>
              </a:rPr>
              <a:t> Intentionally violating social rules (saving face) vs. parties constructed norms (rules) for relationship (calling when late) feels like transgression, but others may not  agree.</a:t>
            </a:r>
          </a:p>
          <a:p>
            <a:pPr marL="914400" lvl="1" indent="-457200">
              <a:buAutoNum type="alphaLcPeriod"/>
            </a:pPr>
            <a:r>
              <a:rPr lang="en-US" sz="3200" u="sng" dirty="0" smtClean="0">
                <a:solidFill>
                  <a:schemeClr val="tx2"/>
                </a:solidFill>
              </a:rPr>
              <a:t>Deliberate vs. unintentional</a:t>
            </a:r>
            <a:r>
              <a:rPr lang="en-US" sz="3200" dirty="0" smtClean="0">
                <a:solidFill>
                  <a:schemeClr val="tx2"/>
                </a:solidFill>
              </a:rPr>
              <a:t>: </a:t>
            </a:r>
            <a:r>
              <a:rPr lang="en-US" sz="2400" dirty="0" smtClean="0">
                <a:solidFill>
                  <a:schemeClr val="tx2"/>
                </a:solidFill>
              </a:rPr>
              <a:t>Not meaning to reveal something vs. lashing out , trying to hurt a partner.</a:t>
            </a:r>
          </a:p>
          <a:p>
            <a:pPr marL="914400" lvl="1" indent="-45720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d.  </a:t>
            </a:r>
            <a:r>
              <a:rPr lang="en-US" sz="3200" u="sng" dirty="0" smtClean="0">
                <a:solidFill>
                  <a:schemeClr val="tx2"/>
                </a:solidFill>
              </a:rPr>
              <a:t>Once vs. incremental</a:t>
            </a:r>
            <a:r>
              <a:rPr lang="en-US" sz="3200" dirty="0" smtClean="0">
                <a:solidFill>
                  <a:schemeClr val="tx2"/>
                </a:solidFill>
              </a:rPr>
              <a:t>:</a:t>
            </a:r>
            <a:r>
              <a:rPr lang="en-US" sz="2400" dirty="0" smtClean="0">
                <a:solidFill>
                  <a:schemeClr val="tx2"/>
                </a:solidFill>
              </a:rPr>
              <a:t> Single episodes vs. those happening over time, becoming serious violations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III.  Repairing Relationships, cont.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     A. 3 Repair strategies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   1. Talk about it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Dindia</a:t>
            </a:r>
            <a:r>
              <a:rPr lang="en-US" sz="2400" dirty="0" smtClean="0">
                <a:solidFill>
                  <a:schemeClr val="tx2"/>
                </a:solidFill>
              </a:rPr>
              <a:t> &amp; Baxter, 1987)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  <a:cs typeface="Arial"/>
              </a:rPr>
              <a:t>	 		▪</a:t>
            </a:r>
            <a:r>
              <a:rPr lang="en-US" dirty="0" smtClean="0">
                <a:solidFill>
                  <a:schemeClr val="tx2"/>
                </a:solidFill>
              </a:rPr>
              <a:t>Some harder to discuss than others</a:t>
            </a:r>
          </a:p>
          <a:p>
            <a:pPr lvl="3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    </a:t>
            </a:r>
            <a:r>
              <a:rPr lang="en-US" sz="2800" dirty="0" smtClean="0">
                <a:solidFill>
                  <a:schemeClr val="tx2"/>
                </a:solidFill>
                <a:latin typeface="Arial"/>
                <a:cs typeface="Arial"/>
              </a:rPr>
              <a:t>▪</a:t>
            </a:r>
            <a:r>
              <a:rPr lang="en-US" sz="2800" dirty="0" smtClean="0">
                <a:solidFill>
                  <a:schemeClr val="tx2"/>
                </a:solidFill>
              </a:rPr>
              <a:t> Sexual infidelity &amp; breaking up = least       	  forgivable </a:t>
            </a:r>
            <a:r>
              <a:rPr lang="en-US" dirty="0" smtClean="0">
                <a:solidFill>
                  <a:schemeClr val="tx2"/>
                </a:solidFill>
              </a:rPr>
              <a:t>(Bachman &amp; Guerrero, 2006)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	     2.  Offer an apology w/ 3 elements: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     Clear statement you’re wrong: “ I acted    	   selfishly.”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     Sincerity:  “I am really sorry I let you down. 	   You didn’t  deserve it.”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     Some type of compensation:  “I’ll never do it 	   again.”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III.  Repairing Relationships,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	(A.  2.)  Apologies</a:t>
            </a:r>
          </a:p>
          <a:p>
            <a:r>
              <a:rPr lang="en-US" dirty="0" smtClean="0"/>
              <a:t>Verbal &amp; Nonverbal behaviors must match or it isn’t perceived as sincere.</a:t>
            </a:r>
          </a:p>
          <a:p>
            <a:r>
              <a:rPr lang="en-US" dirty="0" smtClean="0"/>
              <a:t>Forgiveness may include behavior change demonstrated over time, not just saying it. </a:t>
            </a:r>
            <a:r>
              <a:rPr lang="en-US" sz="2400" dirty="0" smtClean="0"/>
              <a:t>(</a:t>
            </a:r>
            <a:r>
              <a:rPr lang="en-US" sz="2400" dirty="0" err="1" smtClean="0"/>
              <a:t>Merolla</a:t>
            </a:r>
            <a:r>
              <a:rPr lang="en-US" sz="2400" dirty="0" smtClean="0"/>
              <a:t>, 2008)</a:t>
            </a:r>
          </a:p>
          <a:p>
            <a:r>
              <a:rPr lang="en-US" dirty="0" smtClean="0"/>
              <a:t>Worth the effort?  YES! Study proves more remorse over ones not offered</a:t>
            </a:r>
            <a:r>
              <a:rPr lang="en-US" sz="2400" dirty="0" smtClean="0"/>
              <a:t>. (</a:t>
            </a:r>
            <a:r>
              <a:rPr lang="en-US" sz="2400" dirty="0" err="1" smtClean="0"/>
              <a:t>Exline</a:t>
            </a:r>
            <a:r>
              <a:rPr lang="en-US" sz="2400" dirty="0" smtClean="0"/>
              <a:t> et al, 2007)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Intimacy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Intimacy may be the single most important  source of life satisfaction and emotional well-being, across …ages and cultures. </a:t>
            </a:r>
            <a:r>
              <a:rPr lang="en-US" sz="2000" dirty="0" smtClean="0">
                <a:solidFill>
                  <a:schemeClr val="tx2"/>
                </a:solidFill>
              </a:rPr>
              <a:t>(Peterson, 2006)</a:t>
            </a:r>
          </a:p>
          <a:p>
            <a:r>
              <a:rPr lang="en-US" sz="2400" u="sng" dirty="0" smtClean="0">
                <a:solidFill>
                  <a:schemeClr val="tx2"/>
                </a:solidFill>
              </a:rPr>
              <a:t>Dimensions of Intimacy (sharing)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/>
            <a:r>
              <a:rPr lang="en-US" sz="2200" u="sng" dirty="0" smtClean="0">
                <a:solidFill>
                  <a:schemeClr val="tx2"/>
                </a:solidFill>
              </a:rPr>
              <a:t>Emotional</a:t>
            </a:r>
            <a:r>
              <a:rPr lang="en-US" sz="2200" dirty="0" smtClean="0">
                <a:solidFill>
                  <a:schemeClr val="tx2"/>
                </a:solidFill>
              </a:rPr>
              <a:t>  (sharing important information &amp; feelings)</a:t>
            </a:r>
          </a:p>
          <a:p>
            <a:pPr lvl="1"/>
            <a:r>
              <a:rPr lang="en-US" sz="2200" u="sng" dirty="0" smtClean="0">
                <a:solidFill>
                  <a:schemeClr val="tx2"/>
                </a:solidFill>
              </a:rPr>
              <a:t> Physical </a:t>
            </a:r>
            <a:r>
              <a:rPr lang="en-US" sz="2200" dirty="0" smtClean="0">
                <a:solidFill>
                  <a:schemeClr val="tx2"/>
                </a:solidFill>
              </a:rPr>
              <a:t> (sharing physical closeness is strongest in childhood; opportunities </a:t>
            </a:r>
            <a:r>
              <a:rPr lang="en-US" sz="2200" u="sng" dirty="0" smtClean="0">
                <a:solidFill>
                  <a:schemeClr val="tx2"/>
                </a:solidFill>
              </a:rPr>
              <a:t>can</a:t>
            </a:r>
            <a:r>
              <a:rPr lang="en-US" sz="2200" dirty="0" smtClean="0">
                <a:solidFill>
                  <a:schemeClr val="tx2"/>
                </a:solidFill>
              </a:rPr>
              <a:t> lessen with age; enduring challenges together can create a bond for life)</a:t>
            </a:r>
          </a:p>
          <a:p>
            <a:pPr lvl="1"/>
            <a:r>
              <a:rPr lang="en-US" sz="2200" u="sng" dirty="0" smtClean="0">
                <a:solidFill>
                  <a:schemeClr val="tx2"/>
                </a:solidFill>
              </a:rPr>
              <a:t>Intellectual</a:t>
            </a:r>
            <a:r>
              <a:rPr lang="en-US" sz="2200" dirty="0" smtClean="0">
                <a:solidFill>
                  <a:schemeClr val="tx2"/>
                </a:solidFill>
              </a:rPr>
              <a:t>  (sharing important ideas) </a:t>
            </a:r>
          </a:p>
          <a:p>
            <a:pPr lvl="1"/>
            <a:r>
              <a:rPr lang="en-US" sz="2200" u="sng" dirty="0" smtClean="0">
                <a:solidFill>
                  <a:schemeClr val="tx2"/>
                </a:solidFill>
              </a:rPr>
              <a:t>Activity Sharing (sharing </a:t>
            </a:r>
            <a:r>
              <a:rPr lang="en-US" sz="2200" dirty="0" smtClean="0">
                <a:solidFill>
                  <a:schemeClr val="tx2"/>
                </a:solidFill>
              </a:rPr>
              <a:t>struggles against obstacles or rooming together can create strong bonds; play = a shared activity)</a:t>
            </a:r>
          </a:p>
          <a:p>
            <a:r>
              <a:rPr lang="en-US" sz="2400" u="sng" dirty="0" smtClean="0">
                <a:solidFill>
                  <a:schemeClr val="tx2"/>
                </a:solidFill>
              </a:rPr>
              <a:t>Amount &amp; type of intimacy vary from one relationship to another.</a:t>
            </a:r>
          </a:p>
          <a:p>
            <a:r>
              <a:rPr lang="en-US" sz="2400" u="sng" dirty="0" smtClean="0">
                <a:solidFill>
                  <a:schemeClr val="tx2"/>
                </a:solidFill>
              </a:rPr>
              <a:t>NOT all relationships=intimate; 1 to 4 dimensions; not all at high level</a:t>
            </a:r>
          </a:p>
          <a:p>
            <a:r>
              <a:rPr lang="en-US" sz="2400" u="sng" dirty="0" smtClean="0">
                <a:solidFill>
                  <a:schemeClr val="tx2"/>
                </a:solidFill>
              </a:rPr>
              <a:t>Living w/o any isn’t a good idea; can result in problems creating/ maintaining relationships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III. Repairing Damaged </a:t>
            </a:r>
            <a:r>
              <a:rPr lang="en-US" dirty="0" err="1" smtClean="0">
                <a:solidFill>
                  <a:schemeClr val="tx2"/>
                </a:solidFill>
              </a:rPr>
              <a:t>Rela</a:t>
            </a:r>
            <a:r>
              <a:rPr lang="en-US" dirty="0" smtClean="0">
                <a:solidFill>
                  <a:schemeClr val="tx2"/>
                </a:solidFill>
              </a:rPr>
              <a:t>., cont.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	</a:t>
            </a:r>
            <a:r>
              <a:rPr lang="en-US" sz="5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D.  Forgiving Transgressions   </a:t>
            </a:r>
          </a:p>
          <a:p>
            <a:pPr>
              <a:buNone/>
            </a:pPr>
            <a:r>
              <a:rPr lang="en-US" sz="28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	</a:t>
            </a:r>
            <a:r>
              <a:rPr lang="en-US" sz="45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 1.  Personal &amp; Interpersonal Benefits</a:t>
            </a:r>
          </a:p>
          <a:p>
            <a:pPr>
              <a:buNone/>
            </a:pP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	      a. Personal: Lowers emotional distress &amp; 		 aggression </a:t>
            </a:r>
            <a:b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</a:b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      b. Improves cardiovascular  function (It’s </a:t>
            </a:r>
            <a:b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</a:b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                healthier to forgive.)</a:t>
            </a:r>
          </a:p>
          <a:p>
            <a:pPr>
              <a:buNone/>
            </a:pP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	      b. Interpersonal benefits:  </a:t>
            </a:r>
            <a:b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</a:b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	&lt; Helps restore damaged relationship  </a:t>
            </a:r>
            <a:b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</a:b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               &lt; If forgiven, less likely to repeat offenses</a:t>
            </a:r>
          </a:p>
          <a:p>
            <a:pPr>
              <a:buNone/>
            </a:pP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	</a:t>
            </a:r>
            <a:r>
              <a:rPr lang="en-US" sz="45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2.  Difficult?    Recall your own need for past 	     	     forgiveness</a:t>
            </a:r>
          </a:p>
          <a:p>
            <a:pPr>
              <a:buNone/>
            </a:pPr>
            <a:r>
              <a:rPr lang="en-US" sz="41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		</a:t>
            </a:r>
            <a:r>
              <a:rPr lang="en-US" sz="45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3.  Could be NV display, but in serious cases	     you’ll need to discuss, negotiate &amp;</a:t>
            </a:r>
            <a:br>
              <a:rPr lang="en-US" sz="45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</a:br>
            <a:r>
              <a:rPr lang="en-US" sz="45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          apologize.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Dynamics in Relationships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5100" b="1" dirty="0" smtClean="0"/>
              <a:t>  </a:t>
            </a:r>
            <a:r>
              <a:rPr lang="en-US" sz="6000" b="1" dirty="0" smtClean="0"/>
              <a:t>IV.  Compliance-Gaining in Relationships</a:t>
            </a:r>
          </a:p>
          <a:p>
            <a:pPr>
              <a:buNone/>
            </a:pPr>
            <a:r>
              <a:rPr lang="en-US" sz="6000" b="1" dirty="0"/>
              <a:t>	</a:t>
            </a:r>
            <a:r>
              <a:rPr lang="en-US" sz="6000" b="1" dirty="0" smtClean="0"/>
              <a:t>    A.  Compliance Strategies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	   </a:t>
            </a:r>
            <a:r>
              <a:rPr lang="en-US" sz="6000" b="1" dirty="0" smtClean="0"/>
              <a:t>1. Defined:  </a:t>
            </a:r>
            <a:r>
              <a:rPr lang="en-US" sz="6000" dirty="0" smtClean="0"/>
              <a:t>Tactics we use to persuade others to think or act 			as we </a:t>
            </a:r>
            <a:r>
              <a:rPr lang="en-US" sz="6000" dirty="0"/>
              <a:t>w</a:t>
            </a:r>
            <a:r>
              <a:rPr lang="en-US" sz="6000" dirty="0" smtClean="0"/>
              <a:t>ish</a:t>
            </a:r>
          </a:p>
          <a:p>
            <a:pPr>
              <a:buNone/>
            </a:pPr>
            <a:r>
              <a:rPr lang="en-US" sz="6000" dirty="0"/>
              <a:t>	</a:t>
            </a:r>
            <a:r>
              <a:rPr lang="en-US" sz="6000" dirty="0" smtClean="0"/>
              <a:t>	   2. Competent communicators  will consider  a number of 	</a:t>
            </a:r>
            <a:r>
              <a:rPr lang="en-US" sz="6000" dirty="0"/>
              <a:t> </a:t>
            </a:r>
            <a:r>
              <a:rPr lang="en-US" sz="6000" dirty="0" smtClean="0"/>
              <a:t>        	        ways to get a desired response BEFORE choosing the  best  	         approach (what we hope  is  the best one).</a:t>
            </a:r>
          </a:p>
          <a:p>
            <a:pPr>
              <a:buNone/>
            </a:pPr>
            <a:r>
              <a:rPr lang="en-US" sz="6000" dirty="0"/>
              <a:t>	</a:t>
            </a:r>
            <a:r>
              <a:rPr lang="en-US" sz="6000" dirty="0" smtClean="0"/>
              <a:t>	   3. Compliance-gaining develops early in childhood.</a:t>
            </a:r>
          </a:p>
          <a:p>
            <a:pPr>
              <a:buNone/>
            </a:pPr>
            <a:r>
              <a:rPr lang="en-US" sz="6000" dirty="0"/>
              <a:t>	</a:t>
            </a:r>
            <a:r>
              <a:rPr lang="en-US" sz="6000" dirty="0" smtClean="0"/>
              <a:t>	        a.  Scripts develop from trail and error and get them what 		they want. (“please &amp; “thank you”)</a:t>
            </a:r>
          </a:p>
          <a:p>
            <a:pPr>
              <a:buNone/>
            </a:pPr>
            <a:r>
              <a:rPr lang="en-US" sz="6000" dirty="0"/>
              <a:t>	</a:t>
            </a:r>
            <a:r>
              <a:rPr lang="en-US" sz="6000" dirty="0" smtClean="0"/>
              <a:t>	        b. When older,  kids consider a variety of age-appropriate 	</a:t>
            </a:r>
            <a:r>
              <a:rPr lang="en-US" sz="6000" dirty="0"/>
              <a:t> </a:t>
            </a:r>
            <a:r>
              <a:rPr lang="en-US" sz="6000" dirty="0" smtClean="0"/>
              <a:t>            approaches, specific to persons</a:t>
            </a:r>
          </a:p>
          <a:p>
            <a:pPr>
              <a:buNone/>
            </a:pPr>
            <a:r>
              <a:rPr lang="en-US" sz="6000" b="1" dirty="0" smtClean="0"/>
              <a:t>	    B.  Types if Compliance Strategies</a:t>
            </a:r>
          </a:p>
          <a:p>
            <a:pPr>
              <a:buNone/>
            </a:pPr>
            <a:r>
              <a:rPr lang="en-US" sz="6000" b="1" dirty="0"/>
              <a:t>	</a:t>
            </a:r>
            <a:r>
              <a:rPr lang="en-US" sz="6000" b="1" dirty="0" smtClean="0"/>
              <a:t>	  1.   Direct Requests -  </a:t>
            </a:r>
            <a:r>
              <a:rPr lang="en-US" sz="6000" dirty="0" smtClean="0"/>
              <a:t>simple, honest  &amp; effective most of time, 	         	esp. w/ a reason for it given</a:t>
            </a:r>
            <a:r>
              <a:rPr lang="en-US" sz="6000" b="1" dirty="0" smtClean="0"/>
              <a:t>.</a:t>
            </a:r>
          </a:p>
          <a:p>
            <a:pPr>
              <a:buNone/>
            </a:pPr>
            <a:r>
              <a:rPr lang="en-US" sz="6000" b="1" dirty="0"/>
              <a:t>	</a:t>
            </a:r>
            <a:r>
              <a:rPr lang="en-US" sz="6000" b="1" dirty="0" smtClean="0"/>
              <a:t>	  2.  Indirect Appeals -  </a:t>
            </a:r>
            <a:r>
              <a:rPr lang="en-US" sz="6000" dirty="0" smtClean="0"/>
              <a:t>Usually hints, used when uncomfortable 		w/ direct reque</a:t>
            </a:r>
            <a:r>
              <a:rPr lang="en-US" sz="6000" b="1" dirty="0" smtClean="0"/>
              <a:t>st  can be sensible and ethical.  </a:t>
            </a:r>
            <a:r>
              <a:rPr lang="en-US" sz="6000" dirty="0" smtClean="0"/>
              <a:t>(safety  		for battered wives)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End of Ch. 9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Relational Dynamics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IV. Types of compliance Strategies – cont.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/>
              <a:t>             B.  Types if Compliance Strategies</a:t>
            </a:r>
          </a:p>
          <a:p>
            <a:pPr>
              <a:buNone/>
            </a:pPr>
            <a:r>
              <a:rPr lang="en-US" sz="2400" b="1" dirty="0" smtClean="0"/>
              <a:t>	1.   Direct Requests -  </a:t>
            </a:r>
            <a:r>
              <a:rPr lang="en-US" sz="2400" dirty="0" smtClean="0"/>
              <a:t>simple, honest  &amp; effective most of time, 	       esp. w/ a reason for it given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	2.  Indirect Appeals -  </a:t>
            </a:r>
            <a:r>
              <a:rPr lang="en-US" sz="2400" dirty="0" smtClean="0"/>
              <a:t>Usually hints, used when uncomfortable 	      w/ direct reque</a:t>
            </a:r>
            <a:r>
              <a:rPr lang="en-US" sz="2400" b="1" dirty="0" smtClean="0"/>
              <a:t>st  can be sensible and ethical.  </a:t>
            </a:r>
            <a:r>
              <a:rPr lang="en-US" sz="2400" dirty="0" smtClean="0"/>
              <a:t>(</a:t>
            </a:r>
            <a:r>
              <a:rPr lang="en-US" sz="2400" dirty="0" err="1" smtClean="0"/>
              <a:t>batt</a:t>
            </a:r>
            <a:r>
              <a:rPr lang="en-US" sz="2400" dirty="0" smtClean="0"/>
              <a:t>. wives)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3.  Reciprocity – </a:t>
            </a:r>
            <a:r>
              <a:rPr lang="en-US" sz="2400" dirty="0" smtClean="0"/>
              <a:t>an expectation (norm)that obligates us to return 	      favors extended to us even if we don’t like the person</a:t>
            </a:r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smtClean="0"/>
              <a:t>      a.  Can be “win-win” for both, or </a:t>
            </a:r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smtClean="0"/>
              <a:t>      b.  Manipulative to trick others into doing things they 		             wouldn’t do. (lending money)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4. Reward &amp; Punishment -  “If you do X, I’ll do Y.”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5.  Face-Maintenance - </a:t>
            </a:r>
            <a:r>
              <a:rPr lang="en-US" sz="2400" dirty="0" smtClean="0"/>
              <a:t> get desired response/others  reinforce </a:t>
            </a:r>
          </a:p>
          <a:p>
            <a:pPr>
              <a:buNone/>
            </a:pPr>
            <a:r>
              <a:rPr lang="en-US" sz="2400" dirty="0" smtClean="0"/>
              <a:t>	     presenting selves by stroking egos or  making feel  better .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6.  Relational appeals – </a:t>
            </a:r>
            <a:r>
              <a:rPr lang="en-US" sz="2400" dirty="0" smtClean="0"/>
              <a:t>Relying on respect/ affection for  person 	     making request.  Less </a:t>
            </a:r>
            <a:r>
              <a:rPr lang="en-US" sz="2400" dirty="0" err="1" smtClean="0"/>
              <a:t>elabor</a:t>
            </a:r>
            <a:r>
              <a:rPr lang="en-US" sz="2400" dirty="0" smtClean="0"/>
              <a:t>. ; sincere; direct or calculating.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Choosing Best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Competent communicators have a wide variety of strategies &amp; are skilled at choosing the best one for the circumstance. </a:t>
            </a:r>
          </a:p>
          <a:p>
            <a:pPr lvl="1"/>
            <a:r>
              <a:rPr lang="en-US" sz="2400" dirty="0" smtClean="0"/>
              <a:t>What will give  you the best chance of success?</a:t>
            </a:r>
          </a:p>
          <a:p>
            <a:pPr lvl="1"/>
            <a:r>
              <a:rPr lang="en-US" sz="2400" dirty="0" smtClean="0"/>
              <a:t>How will it affect the relationship in the long-term?</a:t>
            </a:r>
          </a:p>
          <a:p>
            <a:pPr lvl="1"/>
            <a:r>
              <a:rPr lang="en-US" sz="2400" dirty="0" smtClean="0"/>
              <a:t>Does it conform to your values &amp; your personal style? </a:t>
            </a:r>
            <a:endParaRPr lang="en-US" sz="2400" dirty="0"/>
          </a:p>
          <a:p>
            <a:pPr lvl="2"/>
            <a:r>
              <a:rPr lang="en-US" dirty="0" smtClean="0"/>
              <a:t>Are you comfortable if used on you?  Would you be comfortable revealing it to the one you are using it on?</a:t>
            </a:r>
          </a:p>
          <a:p>
            <a:pPr lvl="2"/>
            <a:r>
              <a:rPr lang="en-US" dirty="0" smtClean="0"/>
              <a:t>More comfortable being direct or using face-saving benefits &amp; other rewards? </a:t>
            </a:r>
            <a:endParaRPr lang="en-US" u="sng" dirty="0" smtClean="0"/>
          </a:p>
          <a:p>
            <a:pPr lvl="1">
              <a:buNone/>
            </a:pPr>
            <a:r>
              <a:rPr lang="en-US" sz="2400" b="1" dirty="0" smtClean="0"/>
              <a:t>Sincerity matters </a:t>
            </a:r>
            <a:r>
              <a:rPr lang="en-US" sz="2400" dirty="0" smtClean="0"/>
              <a:t>in successful use of compliance strategies. </a:t>
            </a:r>
          </a:p>
          <a:p>
            <a:pPr lvl="1">
              <a:buNone/>
            </a:pPr>
            <a:r>
              <a:rPr lang="en-US" sz="2400" dirty="0" smtClean="0"/>
              <a:t>Don’t rule out a strategy b/c not used to using it.  </a:t>
            </a:r>
            <a:r>
              <a:rPr lang="en-US" sz="2400" u="sng" dirty="0" smtClean="0"/>
              <a:t>It takes time to practice.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Gender &amp; Intimacy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57847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II.Influences on Amount and How Communicated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 A.  Gender</a:t>
            </a:r>
            <a:r>
              <a:rPr lang="en-US" sz="2000" dirty="0" smtClean="0">
                <a:solidFill>
                  <a:schemeClr val="tx2"/>
                </a:solidFill>
              </a:rPr>
              <a:t>- Male &amp; Female Intimacy Styles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       </a:t>
            </a:r>
            <a:r>
              <a:rPr lang="en-US" sz="2000" dirty="0" smtClean="0">
                <a:solidFill>
                  <a:schemeClr val="tx2"/>
                </a:solidFill>
              </a:rPr>
              <a:t>1.  Past=believed women more concerned w/ &amp; better at developing  &amp; 	   maintaining intimate relationships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	    a.  Now= differences  aren’t dramatic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2.  Was based on self-disclosure, but there are other ways to develop 	   close relationships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       </a:t>
            </a:r>
            <a:r>
              <a:rPr lang="en-US" sz="2000" dirty="0" smtClean="0">
                <a:solidFill>
                  <a:schemeClr val="tx2"/>
                </a:solidFill>
              </a:rPr>
              <a:t>3.  Men &amp; women express it differently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   a.  Women- disclose more= caring= talking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   b.  Men- shared activities  = caring =doing </a:t>
            </a:r>
            <a:r>
              <a:rPr lang="en-US" sz="2000" u="sng" dirty="0" smtClean="0">
                <a:solidFill>
                  <a:schemeClr val="tx2"/>
                </a:solidFill>
              </a:rPr>
              <a:t>with</a:t>
            </a:r>
            <a:r>
              <a:rPr lang="en-US" sz="2000" dirty="0" smtClean="0">
                <a:solidFill>
                  <a:schemeClr val="tx2"/>
                </a:solidFill>
              </a:rPr>
              <a:t> &amp; doing </a:t>
            </a:r>
            <a:r>
              <a:rPr lang="en-US" sz="2000" u="sng" dirty="0" smtClean="0">
                <a:solidFill>
                  <a:schemeClr val="tx2"/>
                </a:solidFill>
              </a:rPr>
              <a:t>for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          </a:t>
            </a:r>
            <a:r>
              <a:rPr lang="en-US" sz="2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. Women=sex </a:t>
            </a:r>
            <a:r>
              <a:rPr lang="en-US" sz="2000" u="sng" dirty="0" smtClean="0">
                <a:solidFill>
                  <a:schemeClr val="tx2"/>
                </a:solidFill>
              </a:rPr>
              <a:t>expresses existing intimacy/</a:t>
            </a:r>
            <a:r>
              <a:rPr lang="en-US" sz="2000" dirty="0" smtClean="0">
                <a:solidFill>
                  <a:schemeClr val="tx2"/>
                </a:solidFill>
              </a:rPr>
              <a:t> closeness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         ii.  Men=sex </a:t>
            </a:r>
            <a:r>
              <a:rPr lang="en-US" sz="2000" u="sng" dirty="0" smtClean="0">
                <a:solidFill>
                  <a:schemeClr val="tx2"/>
                </a:solidFill>
              </a:rPr>
              <a:t>creates intimacy</a:t>
            </a:r>
            <a:r>
              <a:rPr lang="en-US" sz="2000" dirty="0" smtClean="0">
                <a:solidFill>
                  <a:schemeClr val="tx2"/>
                </a:solidFill>
              </a:rPr>
              <a:t> -a way to build closeness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    c.  These are generalizations; stereotypes are changing!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          </a:t>
            </a:r>
            <a:r>
              <a:rPr lang="en-US" sz="2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. U.S cultural shift =fathers becoming more  affectionate with                    		sons than previous generations, but some still with shared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                          activities.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         ii.  Shared activities still express some affection (biological 	sex                              	              &amp; cultural norms 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4488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II. B.  Culture and Intimacy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838200"/>
            <a:ext cx="9525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/>
              <a:t>Ideas about intimacy vary culture to culture.</a:t>
            </a:r>
          </a:p>
          <a:p>
            <a:r>
              <a:rPr lang="en-US" sz="2800" b="1" dirty="0" smtClean="0"/>
              <a:t>Greatest differences between Asian &amp; European cultures involve rules for dealing w/ intimacy.  </a:t>
            </a:r>
            <a:r>
              <a:rPr lang="en-US" sz="2400" b="1" dirty="0" smtClean="0"/>
              <a:t>(Argyle &amp; Henderson, ‘85)</a:t>
            </a:r>
          </a:p>
          <a:p>
            <a:pPr lvl="1"/>
            <a:r>
              <a:rPr lang="en-US" b="1" dirty="0" smtClean="0"/>
              <a:t>Including showing emotions, expressing public affection, engaging in sexual activity, &amp;  respecting privacy.</a:t>
            </a:r>
          </a:p>
          <a:p>
            <a:r>
              <a:rPr lang="en-US" sz="2800" b="1" dirty="0" smtClean="0"/>
              <a:t>Large East/West differences are disappearing</a:t>
            </a:r>
            <a:r>
              <a:rPr lang="en-US" sz="2400" b="1" dirty="0" smtClean="0"/>
              <a:t>. (Hatfield &amp; </a:t>
            </a:r>
            <a:r>
              <a:rPr lang="en-US" sz="2400" b="1" dirty="0" err="1" smtClean="0"/>
              <a:t>Rapson</a:t>
            </a:r>
            <a:r>
              <a:rPr lang="en-US" sz="2400" b="1" dirty="0" smtClean="0"/>
              <a:t>, 2006)</a:t>
            </a:r>
          </a:p>
          <a:p>
            <a:r>
              <a:rPr lang="en-US" sz="2800" b="1" dirty="0" smtClean="0"/>
              <a:t>Remember norms for appropriate intimacy in other cultures.</a:t>
            </a:r>
          </a:p>
          <a:p>
            <a:r>
              <a:rPr lang="en-US" sz="2800" b="1" dirty="0" smtClean="0"/>
              <a:t>Be aware &amp; sensitive to honoring their standards, not yours.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en-US" dirty="0" smtClean="0"/>
              <a:t>Influences 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6172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Influences on Intimacy,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/>
          </a:solidFill>
        </p:spPr>
        <p:txBody>
          <a:bodyPr/>
          <a:lstStyle/>
          <a:p>
            <a:r>
              <a:rPr lang="en-US" dirty="0" smtClean="0"/>
              <a:t>Formed for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II.  Communication &amp; Relationship Dynamics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Models attempt to describe &amp; explain how communication in a relationship changes over time and how it reflects what’s happening in a relationship.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Knapp’s model breaks it into 10 stages,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While Baxter and others describe it as always present dialectical tensions we struggle with internally &amp; externally.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sz="3300" b="1" dirty="0" smtClean="0"/>
              <a:t>A.   Knapp’s </a:t>
            </a:r>
            <a:r>
              <a:rPr lang="en-US" sz="3600" b="1" dirty="0" smtClean="0"/>
              <a:t>Developmental Model of </a:t>
            </a:r>
            <a:r>
              <a:rPr lang="en-US" sz="3300" b="1" dirty="0" smtClean="0"/>
              <a:t>Relational Maintenance  </a:t>
            </a:r>
            <a:r>
              <a:rPr lang="en-US" sz="2800" dirty="0" smtClean="0"/>
              <a:t>(10 stages)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    		</a:t>
            </a:r>
          </a:p>
          <a:p>
            <a:pPr>
              <a:buNone/>
            </a:pPr>
            <a:r>
              <a:rPr lang="en-US" sz="2800" dirty="0" smtClean="0"/>
              <a:t>				 5.  Bonding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4.  Integrating 	 	  6.  Differentiating</a:t>
            </a:r>
          </a:p>
          <a:p>
            <a:pPr>
              <a:buNone/>
            </a:pPr>
            <a:r>
              <a:rPr lang="en-US" sz="2800" dirty="0" smtClean="0"/>
              <a:t>		3. Intensifying		  7.  Circumscribing</a:t>
            </a:r>
          </a:p>
          <a:p>
            <a:pPr>
              <a:buNone/>
            </a:pPr>
            <a:r>
              <a:rPr lang="en-US" sz="2800" dirty="0" smtClean="0"/>
              <a:t>	       2.  Experimenting	 	  8.  Stagnating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1.  Initiating			  9.  Avoiding	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           			10. Terminating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dirty="0"/>
              <a:t> </a:t>
            </a:r>
            <a:r>
              <a:rPr lang="en-US" sz="2800" dirty="0" smtClean="0"/>
              <a:t>  		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*Start with #1, go up  &lt;Coming Together&gt;, across, then go down &lt;Coming Apart&gt;.						</a:t>
            </a:r>
            <a:r>
              <a:rPr lang="en-US" sz="2400" dirty="0" smtClean="0"/>
              <a:t>		 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prstClr val="black"/>
                </a:solidFill>
              </a:rPr>
              <a:t>II.  Communication and Relational            			Dynamics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779</Words>
  <Application>Microsoft Office PowerPoint</Application>
  <PresentationFormat>On-screen Show (4:3)</PresentationFormat>
  <Paragraphs>217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Ch.9 Dynamics of Relationships</vt:lpstr>
      <vt:lpstr>Intimacy</vt:lpstr>
      <vt:lpstr>Gender &amp; Intimacy</vt:lpstr>
      <vt:lpstr>II. B.  Culture and Intimacy</vt:lpstr>
      <vt:lpstr>Influences on </vt:lpstr>
      <vt:lpstr>Influences on Intimacy, cont.</vt:lpstr>
      <vt:lpstr>Formed for Commitment</vt:lpstr>
      <vt:lpstr>II.  Communication &amp; Relationship Dynamics</vt:lpstr>
      <vt:lpstr>Slide 9</vt:lpstr>
      <vt:lpstr>(Limits of Developmental Models)</vt:lpstr>
      <vt:lpstr>Relationship Dynamics cont.</vt:lpstr>
      <vt:lpstr>Managing Dialectical Tensions</vt:lpstr>
      <vt:lpstr>III.  Maintaining Relationships w/ Commun. </vt:lpstr>
      <vt:lpstr>III. Maintaining Relationships    cont.</vt:lpstr>
      <vt:lpstr>III.  B.  Maintenance Strategies </vt:lpstr>
      <vt:lpstr>  C. Repairing Damage</vt:lpstr>
      <vt:lpstr>Repairing Damage, cont.</vt:lpstr>
      <vt:lpstr>III.  Repairing Relationships, cont.</vt:lpstr>
      <vt:lpstr>III.  Repairing Relationships, cont.</vt:lpstr>
      <vt:lpstr>III. Repairing Damaged Rela., cont.</vt:lpstr>
      <vt:lpstr>Dynamics in Relationships cont.</vt:lpstr>
      <vt:lpstr>Slide 22</vt:lpstr>
      <vt:lpstr>Relational Dynamics  cont.</vt:lpstr>
      <vt:lpstr>Choosing Best Strategy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Ch.9 Dynamics of Relationships</dc:title>
  <dc:creator>Dorothy Ray</dc:creator>
  <cp:lastModifiedBy>Dorothy Ray</cp:lastModifiedBy>
  <cp:revision>110</cp:revision>
  <dcterms:created xsi:type="dcterms:W3CDTF">2009-11-29T21:35:54Z</dcterms:created>
  <dcterms:modified xsi:type="dcterms:W3CDTF">2011-04-27T19:23:56Z</dcterms:modified>
</cp:coreProperties>
</file>