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5" r:id="rId3"/>
    <p:sldId id="286" r:id="rId4"/>
    <p:sldId id="258" r:id="rId5"/>
    <p:sldId id="259" r:id="rId6"/>
    <p:sldId id="260" r:id="rId7"/>
    <p:sldId id="284" r:id="rId8"/>
    <p:sldId id="262" r:id="rId9"/>
    <p:sldId id="28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82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00"/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EA88D-E8AB-4121-85ED-6D37CB919120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F7FA-6F9C-4C02-924E-29DCAAFAC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6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19CFA-F44D-420F-8FED-878309827E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F7FA-6F9C-4C02-924E-29DCAAFAC1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6E3A-B4DE-43CB-BE6A-9ECD8726237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42AA-A6C3-437C-93E8-19B96923F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INTERPLAY Ch.5 </a:t>
            </a:r>
            <a:br>
              <a:rPr lang="en-US" smtClean="0"/>
            </a:br>
            <a:r>
              <a:rPr lang="en-US" smtClean="0"/>
              <a:t>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>
                <a:solidFill>
                  <a:srgbClr val="5F2987"/>
                </a:solidFill>
              </a:rPr>
              <a:t>Interplay Ch. 5 </a:t>
            </a:r>
            <a:br>
              <a:rPr lang="en-US" sz="4000" b="1" dirty="0" smtClean="0">
                <a:solidFill>
                  <a:srgbClr val="5F2987"/>
                </a:solidFill>
              </a:rPr>
            </a:br>
            <a:r>
              <a:rPr lang="en-US" sz="4000" b="1" dirty="0" smtClean="0">
                <a:solidFill>
                  <a:srgbClr val="5F2987"/>
                </a:solidFill>
              </a:rPr>
              <a:t>Language</a:t>
            </a:r>
          </a:p>
          <a:p>
            <a:endParaRPr lang="en-US" sz="3600" b="1" dirty="0" smtClean="0">
              <a:solidFill>
                <a:srgbClr val="5F2987"/>
              </a:solidFill>
            </a:endParaRPr>
          </a:p>
          <a:p>
            <a:r>
              <a:rPr lang="en-US" sz="3600" b="1" dirty="0" smtClean="0">
                <a:solidFill>
                  <a:srgbClr val="5F2987"/>
                </a:solidFill>
              </a:rPr>
              <a:t>The Nature of Language</a:t>
            </a:r>
          </a:p>
          <a:p>
            <a:r>
              <a:rPr lang="en-US" sz="3600" b="1" dirty="0" smtClean="0">
                <a:solidFill>
                  <a:srgbClr val="5F2987"/>
                </a:solidFill>
              </a:rPr>
              <a:t>The Impact of Language</a:t>
            </a:r>
          </a:p>
          <a:p>
            <a:r>
              <a:rPr lang="en-US" sz="3600" b="1" dirty="0" smtClean="0">
                <a:solidFill>
                  <a:srgbClr val="5F2987"/>
                </a:solidFill>
              </a:rPr>
              <a:t>Uses and Abuses of Language</a:t>
            </a:r>
          </a:p>
          <a:p>
            <a:r>
              <a:rPr lang="en-US" sz="3600" b="1" dirty="0" smtClean="0">
                <a:solidFill>
                  <a:srgbClr val="5F2987"/>
                </a:solidFill>
              </a:rPr>
              <a:t>Gender and Language</a:t>
            </a:r>
            <a:endParaRPr lang="en-US" sz="3600" b="1" dirty="0">
              <a:solidFill>
                <a:srgbClr val="5F2987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II. Impact of Language, cont.</a:t>
            </a:r>
            <a:endParaRPr lang="en-US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solidFill>
            <a:schemeClr val="bg2"/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86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  </a:t>
            </a:r>
            <a:r>
              <a:rPr lang="en-US" sz="9200" b="1" dirty="0" smtClean="0"/>
              <a:t>C. </a:t>
            </a:r>
            <a:r>
              <a:rPr lang="en-US" sz="9200" b="1" u="sng" dirty="0" smtClean="0"/>
              <a:t>Power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77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1. </a:t>
            </a:r>
            <a:r>
              <a:rPr lang="en-US" sz="7700" b="1" u="sng" dirty="0" smtClean="0">
                <a:solidFill>
                  <a:schemeClr val="tx2"/>
                </a:solidFill>
                <a:cs typeface="Arial" pitchFamily="34" charset="0"/>
              </a:rPr>
              <a:t>Some patterns add to or detract from your power to 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7700" b="1" u="sng" dirty="0" smtClean="0">
                <a:solidFill>
                  <a:schemeClr val="tx2"/>
                </a:solidFill>
                <a:cs typeface="Arial" pitchFamily="34" charset="0"/>
              </a:rPr>
              <a:t>influence.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      ▪ </a:t>
            </a:r>
            <a:r>
              <a:rPr lang="en-US" sz="7700" u="sng" dirty="0" smtClean="0">
                <a:solidFill>
                  <a:schemeClr val="tx2"/>
                </a:solidFill>
                <a:cs typeface="Arial" pitchFamily="34" charset="0"/>
              </a:rPr>
              <a:t>Powerful speech 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may make you </a:t>
            </a:r>
            <a:r>
              <a:rPr lang="en-US" sz="7700" u="sng" dirty="0" smtClean="0">
                <a:solidFill>
                  <a:schemeClr val="tx2"/>
                </a:solidFill>
                <a:cs typeface="Arial" pitchFamily="34" charset="0"/>
              </a:rPr>
              <a:t>appear competent  &amp; 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7700" u="sng" dirty="0" smtClean="0">
                <a:solidFill>
                  <a:schemeClr val="tx2"/>
                </a:solidFill>
                <a:cs typeface="Arial" pitchFamily="34" charset="0"/>
              </a:rPr>
              <a:t>employable.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      ▪ </a:t>
            </a:r>
            <a:r>
              <a:rPr lang="en-US" sz="7700" u="sng" dirty="0" smtClean="0">
                <a:solidFill>
                  <a:schemeClr val="tx2"/>
                </a:solidFill>
                <a:cs typeface="Arial" pitchFamily="34" charset="0"/>
              </a:rPr>
              <a:t>Powerless mannerisms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: Hedges, Hesitations, Tag ?s,   	Intensifiers, Polite  Forms, &amp; Disclaimers </a:t>
            </a:r>
            <a:r>
              <a:rPr lang="en-US" sz="7700" u="sng" dirty="0" smtClean="0">
                <a:solidFill>
                  <a:schemeClr val="tx2"/>
                </a:solidFill>
                <a:cs typeface="Arial" pitchFamily="34" charset="0"/>
              </a:rPr>
              <a:t>make you seem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 		</a:t>
            </a:r>
            <a:r>
              <a:rPr lang="en-US" sz="7700" u="sng" dirty="0" smtClean="0">
                <a:solidFill>
                  <a:schemeClr val="tx2"/>
                </a:solidFill>
                <a:cs typeface="Arial" pitchFamily="34" charset="0"/>
              </a:rPr>
              <a:t>less attractive &amp; less authoritative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   2.  </a:t>
            </a:r>
            <a:r>
              <a:rPr lang="en-US" sz="7700" b="1" u="sng" dirty="0" smtClean="0">
                <a:solidFill>
                  <a:schemeClr val="tx2"/>
                </a:solidFill>
                <a:cs typeface="Arial" pitchFamily="34" charset="0"/>
              </a:rPr>
              <a:t>Culture influences 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powerful/powerless speech. </a:t>
            </a:r>
          </a:p>
          <a:p>
            <a:pPr>
              <a:buNone/>
            </a:pP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		</a:t>
            </a:r>
            <a:r>
              <a:rPr lang="en-US" sz="7700" b="1" dirty="0" smtClean="0">
                <a:solidFill>
                  <a:schemeClr val="tx2"/>
                </a:solidFill>
                <a:cs typeface="Arial"/>
              </a:rPr>
              <a:t>▪ 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“</a:t>
            </a:r>
            <a:r>
              <a:rPr lang="en-US" sz="7700" dirty="0" smtClean="0">
                <a:solidFill>
                  <a:schemeClr val="tx2"/>
                </a:solidFill>
                <a:cs typeface="Arial"/>
              </a:rPr>
              <a:t>Collectivistic cultures prefer indirect speech. 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Saving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	   face can be more important than sounding powerful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	</a:t>
            </a:r>
            <a:r>
              <a:rPr lang="en-US" sz="7700" dirty="0" smtClean="0">
                <a:solidFill>
                  <a:schemeClr val="tx2"/>
                </a:solidFill>
                <a:cs typeface="Arial"/>
              </a:rPr>
              <a:t>▪ Individualistic cultures prefer direct speech.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 	  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3.  </a:t>
            </a:r>
            <a:r>
              <a:rPr lang="en-US" sz="7700" b="1" u="sng" dirty="0" smtClean="0">
                <a:solidFill>
                  <a:schemeClr val="tx2"/>
                </a:solidFill>
                <a:cs typeface="Arial" pitchFamily="34" charset="0"/>
              </a:rPr>
              <a:t>Politeness can mask true intensions and true control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        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7700" dirty="0" smtClean="0">
                <a:solidFill>
                  <a:schemeClr val="tx2"/>
                </a:solidFill>
                <a:cs typeface="Arial"/>
              </a:rPr>
              <a:t>▪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Can be misinterpreted as weakness, so </a:t>
            </a:r>
            <a:r>
              <a:rPr lang="en-US" sz="7700" b="1" dirty="0" smtClean="0">
                <a:solidFill>
                  <a:schemeClr val="tx2"/>
                </a:solidFill>
                <a:cs typeface="Arial" pitchFamily="34" charset="0"/>
              </a:rPr>
              <a:t>…</a:t>
            </a: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b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US" sz="7700" dirty="0" smtClean="0">
                <a:solidFill>
                  <a:schemeClr val="tx2"/>
                </a:solidFill>
                <a:cs typeface="Arial" pitchFamily="34" charset="0"/>
              </a:rPr>
              <a:t>	▪Competent communicators </a:t>
            </a:r>
            <a:r>
              <a:rPr lang="en-US" sz="77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remain flexible &amp;</a:t>
            </a:r>
          </a:p>
          <a:p>
            <a:pPr>
              <a:buNone/>
            </a:pPr>
            <a:r>
              <a:rPr lang="en-US" sz="77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	▪Adapt to the conversational partner</a:t>
            </a:r>
          </a:p>
          <a:p>
            <a:pPr>
              <a:buNone/>
            </a:pPr>
            <a:endParaRPr lang="en-US" sz="7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      D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.  </a:t>
            </a:r>
            <a:r>
              <a:rPr lang="en-US" sz="4000" b="1" u="sng" dirty="0" smtClean="0">
                <a:solidFill>
                  <a:schemeClr val="accent4">
                    <a:lumMod val="50000"/>
                  </a:schemeClr>
                </a:solidFill>
              </a:rPr>
              <a:t>Sexism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1. 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b="1" u="sng" dirty="0" smtClean="0">
                <a:solidFill>
                  <a:schemeClr val="tx2"/>
                </a:solidFill>
              </a:rPr>
              <a:t>Sexist language</a:t>
            </a:r>
            <a:r>
              <a:rPr lang="en-US" sz="3600" u="sng" dirty="0" smtClean="0">
                <a:solidFill>
                  <a:schemeClr val="tx2"/>
                </a:solidFill>
              </a:rPr>
              <a:t>= </a:t>
            </a:r>
            <a:r>
              <a:rPr lang="en-US" sz="3600" dirty="0" smtClean="0">
                <a:solidFill>
                  <a:schemeClr val="tx2"/>
                </a:solidFill>
              </a:rPr>
              <a:t>words, phrases, &amp;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		        expressions unnecessarily differentiating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		        between females &amp; males OR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              excluding, trivializing or diminishing either sex.      	        </a:t>
            </a:r>
            <a:r>
              <a:rPr lang="en-US" sz="3400" dirty="0" smtClean="0">
                <a:solidFill>
                  <a:schemeClr val="tx2"/>
                </a:solidFill>
                <a:latin typeface="Arial"/>
                <a:cs typeface="Arial"/>
              </a:rPr>
              <a:t>a</a:t>
            </a:r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.  </a:t>
            </a:r>
            <a:r>
              <a:rPr lang="en-US" sz="3600" dirty="0" smtClean="0">
                <a:solidFill>
                  <a:schemeClr val="tx2"/>
                </a:solidFill>
              </a:rPr>
              <a:t>Usually implies men are superior to women.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		       </a:t>
            </a:r>
            <a:r>
              <a:rPr lang="en-US" sz="3400" dirty="0" smtClean="0">
                <a:solidFill>
                  <a:schemeClr val="tx2"/>
                </a:solidFill>
              </a:rPr>
              <a:t> b.  </a:t>
            </a:r>
            <a:r>
              <a:rPr lang="en-US" sz="3600" dirty="0" smtClean="0">
                <a:solidFill>
                  <a:schemeClr val="tx2"/>
                </a:solidFill>
              </a:rPr>
              <a:t>Can stereotype and stigmatize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    	  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		  2.  </a:t>
            </a:r>
            <a:r>
              <a:rPr lang="en-US" sz="3600" b="1" u="sng" dirty="0" smtClean="0">
                <a:solidFill>
                  <a:schemeClr val="tx2"/>
                </a:solidFill>
              </a:rPr>
              <a:t>Eliminate 2 ways: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		        </a:t>
            </a:r>
            <a:r>
              <a:rPr lang="en-US" sz="3600" dirty="0" smtClean="0">
                <a:solidFill>
                  <a:schemeClr val="tx2"/>
                </a:solidFill>
              </a:rPr>
              <a:t>a.</a:t>
            </a:r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  </a:t>
            </a:r>
            <a:r>
              <a:rPr lang="en-US" sz="3600" u="sng" dirty="0" smtClean="0">
                <a:solidFill>
                  <a:schemeClr val="tx2"/>
                </a:solidFill>
              </a:rPr>
              <a:t>Use neutral terms </a:t>
            </a:r>
            <a:r>
              <a:rPr lang="en-US" sz="3600" dirty="0" smtClean="0">
                <a:solidFill>
                  <a:schemeClr val="tx2"/>
                </a:solidFill>
              </a:rPr>
              <a:t>(plural pronoun “they”,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                     “fire </a:t>
            </a:r>
            <a:r>
              <a:rPr lang="en-US" sz="3600" u="sng" dirty="0" smtClean="0">
                <a:solidFill>
                  <a:schemeClr val="tx2"/>
                </a:solidFill>
              </a:rPr>
              <a:t>fighter</a:t>
            </a:r>
            <a:r>
              <a:rPr lang="en-US" sz="3600" dirty="0" smtClean="0">
                <a:solidFill>
                  <a:schemeClr val="tx2"/>
                </a:solidFill>
              </a:rPr>
              <a:t>”, “letter </a:t>
            </a:r>
            <a:r>
              <a:rPr lang="en-US" sz="3600" u="sng" dirty="0" smtClean="0">
                <a:solidFill>
                  <a:schemeClr val="tx2"/>
                </a:solidFill>
              </a:rPr>
              <a:t>carrier</a:t>
            </a:r>
            <a:r>
              <a:rPr lang="en-US" sz="3600" dirty="0" smtClean="0">
                <a:solidFill>
                  <a:schemeClr val="tx2"/>
                </a:solidFill>
              </a:rPr>
              <a:t>”, or “sewer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		    lid” for manhole  </a:t>
            </a:r>
            <a:r>
              <a:rPr lang="en-US" sz="3600" b="1" dirty="0" smtClean="0">
                <a:solidFill>
                  <a:schemeClr val="tx2"/>
                </a:solidFill>
              </a:rPr>
              <a:t>OR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Arial"/>
                <a:cs typeface="Arial"/>
              </a:rPr>
              <a:t>		</a:t>
            </a:r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       </a:t>
            </a:r>
            <a:r>
              <a:rPr lang="en-US" sz="3400" dirty="0" smtClean="0">
                <a:solidFill>
                  <a:schemeClr val="tx2"/>
                </a:solidFill>
                <a:latin typeface="Arial"/>
                <a:cs typeface="Arial"/>
              </a:rPr>
              <a:t>b.  </a:t>
            </a:r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3600" u="sng" dirty="0" smtClean="0">
                <a:solidFill>
                  <a:schemeClr val="tx2"/>
                </a:solidFill>
              </a:rPr>
              <a:t>ark sex clearly to notify</a:t>
            </a:r>
            <a:r>
              <a:rPr lang="en-US" sz="3600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</a:rPr>
              <a:t>if chairperson IS a </a:t>
            </a:r>
            <a:r>
              <a:rPr lang="en-US" sz="3600" dirty="0" smtClean="0">
                <a:solidFill>
                  <a:schemeClr val="tx2"/>
                </a:solidFill>
              </a:rPr>
              <a:t>   	      	   chair</a:t>
            </a:r>
            <a:r>
              <a:rPr lang="en-US" sz="3600" u="sng" dirty="0" smtClean="0">
                <a:solidFill>
                  <a:schemeClr val="tx2"/>
                </a:solidFill>
              </a:rPr>
              <a:t>man </a:t>
            </a:r>
            <a:r>
              <a:rPr lang="en-US" sz="3600" dirty="0" smtClean="0">
                <a:solidFill>
                  <a:schemeClr val="tx2"/>
                </a:solidFill>
              </a:rPr>
              <a:t>or chair</a:t>
            </a:r>
            <a:r>
              <a:rPr lang="en-US" sz="3600" u="sng" dirty="0" smtClean="0">
                <a:solidFill>
                  <a:schemeClr val="tx2"/>
                </a:solidFill>
              </a:rPr>
              <a:t>woman.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 II.  Language Impact of Sexism &amp; Racism </a:t>
            </a:r>
            <a:endParaRPr lang="en-US" sz="3200" b="1" u="sng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 II.  Impact of Language, cont. </a:t>
            </a: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	     E.  </a:t>
            </a:r>
            <a:r>
              <a:rPr lang="en-US" sz="2800" b="1" u="sng" dirty="0" smtClean="0">
                <a:solidFill>
                  <a:schemeClr val="accent4">
                    <a:lumMod val="50000"/>
                  </a:schemeClr>
                </a:solidFill>
              </a:rPr>
              <a:t>Racist language :  </a:t>
            </a:r>
            <a:r>
              <a:rPr lang="en-US" sz="2800" u="sng" dirty="0" smtClean="0">
                <a:solidFill>
                  <a:schemeClr val="tx2"/>
                </a:solidFill>
              </a:rPr>
              <a:t>classifies a racial group as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	   </a:t>
            </a:r>
            <a:r>
              <a:rPr lang="en-US" sz="2800" u="sng" dirty="0" smtClean="0">
                <a:solidFill>
                  <a:schemeClr val="tx2"/>
                </a:solidFill>
              </a:rPr>
              <a:t>superior or inferior.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  	   1.  </a:t>
            </a:r>
            <a:r>
              <a:rPr lang="en-US" sz="2800" u="sng" dirty="0" smtClean="0">
                <a:solidFill>
                  <a:schemeClr val="tx2"/>
                </a:solidFill>
              </a:rPr>
              <a:t>Not always deliberate &amp; connotations</a:t>
            </a:r>
            <a:r>
              <a:rPr lang="en-US" sz="2800" dirty="0" smtClean="0">
                <a:solidFill>
                  <a:schemeClr val="tx2"/>
                </a:solidFill>
              </a:rPr>
              <a:t> words/  	        images associated with some words </a:t>
            </a:r>
            <a:r>
              <a:rPr lang="en-US" sz="2800" u="sng" dirty="0" smtClean="0">
                <a:solidFill>
                  <a:schemeClr val="tx2"/>
                </a:solidFill>
              </a:rPr>
              <a:t>can imply </a:t>
            </a:r>
            <a:r>
              <a:rPr lang="en-US" sz="2800" dirty="0" smtClean="0">
                <a:solidFill>
                  <a:schemeClr val="tx2"/>
                </a:solidFill>
              </a:rPr>
              <a:t>	        </a:t>
            </a:r>
            <a:r>
              <a:rPr lang="en-US" sz="2800" u="sng" dirty="0" smtClean="0">
                <a:solidFill>
                  <a:schemeClr val="tx2"/>
                </a:solidFill>
              </a:rPr>
              <a:t>negativity.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  	   2.  </a:t>
            </a:r>
            <a:r>
              <a:rPr lang="en-US" sz="2800" u="sng" dirty="0" smtClean="0">
                <a:solidFill>
                  <a:schemeClr val="tx2"/>
                </a:solidFill>
              </a:rPr>
              <a:t>Eliminating:  </a:t>
            </a:r>
            <a:r>
              <a:rPr lang="en-US" sz="2800" dirty="0" smtClean="0">
                <a:solidFill>
                  <a:schemeClr val="tx2"/>
                </a:solidFill>
              </a:rPr>
              <a:t>Free words of offensive  labels  &amp;     	        slurs.  Modifiers can be subtle indicators  if not 	        needed.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	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Note:  “Female doctor,” “white merchant,”  “Iranian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       professor” (Many adjectives are not 	needed.)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III.  Language Uses &amp; Abuses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       A. 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Precision or vagueness </a:t>
            </a:r>
            <a:r>
              <a:rPr lang="en-US" dirty="0" smtClean="0">
                <a:solidFill>
                  <a:schemeClr val="tx2"/>
                </a:solidFill>
              </a:rPr>
              <a:t>depends on the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           </a:t>
            </a:r>
            <a:r>
              <a:rPr lang="en-US" sz="2800" dirty="0" smtClean="0">
                <a:solidFill>
                  <a:schemeClr val="tx2"/>
                </a:solidFill>
              </a:rPr>
              <a:t>goal, the context, and the culture.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	(Ambiguous= more than one commonly accepted  definition) 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chemeClr val="tx2"/>
                </a:solidFill>
              </a:rPr>
              <a:t>        1.  Ambiguity can cause trivial or serious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 	 	          misunderstandings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       2.  Responsibility for interpreting accurately is in 	           large part the receiver’s. (Perception checking, 	           paraphrasing &amp; questioning)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	     3.  Ambiguity can be useful in avoiding hurting 	   	          others &amp; “saving face” for self and others.  	   		(euphemisms)  “custodial engineer”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III.  Language Uses &amp; Abuses,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B.  Abstraction- Generalizing about similarities 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2"/>
                </a:solidFill>
              </a:rPr>
              <a:t>Ladder of Abstraction (p. 155)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      1.  May help </a:t>
            </a: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void confrontation and/or 	  	     embarrassment by being deliberately 	  	     unclear.  (vague)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      2.  HIGHLY abstract language can cause 	  	     problems:  Stereotyping, confusion, sexual 	     assault – Antioch College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      3. Reduce high-level abstractions-by </a:t>
            </a:r>
            <a:r>
              <a:rPr lang="en-US" b="1" u="sng" dirty="0" smtClean="0">
                <a:solidFill>
                  <a:schemeClr val="tx2"/>
                </a:solidFill>
              </a:rPr>
              <a:t>using  </a:t>
            </a:r>
            <a:r>
              <a:rPr lang="en-US" b="1" dirty="0" smtClean="0">
                <a:solidFill>
                  <a:schemeClr val="tx2"/>
                </a:solidFill>
              </a:rPr>
              <a:t>	    	     </a:t>
            </a:r>
            <a:r>
              <a:rPr lang="en-US" b="1" u="sng" dirty="0" smtClean="0">
                <a:solidFill>
                  <a:schemeClr val="tx2"/>
                </a:solidFill>
              </a:rPr>
              <a:t>behavioral descriptions.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	   -These are much clearer and more effectiv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/>
              <a:t>III.  Language Uses &amp; Abuses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B.  Euphemisms- </a:t>
            </a:r>
            <a:r>
              <a:rPr lang="en-US" dirty="0" smtClean="0">
                <a:solidFill>
                  <a:schemeClr val="tx2"/>
                </a:solidFill>
              </a:rPr>
              <a:t>A nice or innocuous way to say or 	soften an unkind or unpleasant message.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         (</a:t>
            </a:r>
            <a:r>
              <a:rPr lang="en-US" dirty="0" err="1" smtClean="0">
                <a:solidFill>
                  <a:schemeClr val="tx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. Custodial engineer-janitor)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u="sng" dirty="0" smtClean="0">
                <a:solidFill>
                  <a:schemeClr val="tx2"/>
                </a:solidFill>
              </a:rPr>
              <a:t>Not</a:t>
            </a:r>
            <a:r>
              <a:rPr lang="en-US" dirty="0" smtClean="0">
                <a:solidFill>
                  <a:schemeClr val="tx2"/>
                </a:solidFill>
              </a:rPr>
              <a:t> the same as lying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	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chemeClr val="tx2"/>
                </a:solidFill>
              </a:rPr>
              <a:t>Saves face for both parties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      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</a:t>
            </a:r>
            <a:r>
              <a:rPr lang="en-US" dirty="0" smtClean="0">
                <a:solidFill>
                  <a:schemeClr val="tx2"/>
                </a:solidFill>
              </a:rPr>
              <a:t>Tend to use them with persons of higher     	   status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III.  Language Use &amp; Abuses, cont.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tx2"/>
                </a:solidFill>
              </a:rPr>
              <a:t>C.  Relative Language= </a:t>
            </a:r>
            <a:r>
              <a:rPr lang="en-US" sz="2800" dirty="0" smtClean="0">
                <a:solidFill>
                  <a:schemeClr val="tx2"/>
                </a:solidFill>
              </a:rPr>
              <a:t>Compares w/o  explaining 	   relative terms, leading to problems.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	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chemeClr val="tx2"/>
                </a:solidFill>
              </a:rPr>
              <a:t>small, large, short, long, rich, cheap = vague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u="sng" dirty="0" smtClean="0">
                <a:solidFill>
                  <a:schemeClr val="tx2"/>
                </a:solidFill>
              </a:rPr>
              <a:t>Use clearly measurable terms or link it to </a:t>
            </a:r>
            <a:r>
              <a:rPr lang="en-US" dirty="0" smtClean="0">
                <a:solidFill>
                  <a:schemeClr val="tx2"/>
                </a:solidFill>
              </a:rPr>
              <a:t>	    	    </a:t>
            </a:r>
            <a:r>
              <a:rPr lang="en-US" u="sng" dirty="0" smtClean="0">
                <a:solidFill>
                  <a:schemeClr val="tx2"/>
                </a:solidFill>
              </a:rPr>
              <a:t>those.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chemeClr val="tx2"/>
                </a:solidFill>
              </a:rPr>
              <a:t>Potential for </a:t>
            </a:r>
            <a:r>
              <a:rPr lang="en-US" u="sng" dirty="0" smtClean="0">
                <a:solidFill>
                  <a:schemeClr val="tx2"/>
                </a:solidFill>
              </a:rPr>
              <a:t>lots </a:t>
            </a:r>
            <a:r>
              <a:rPr lang="en-US" dirty="0" smtClean="0">
                <a:solidFill>
                  <a:schemeClr val="tx2"/>
                </a:solidFill>
              </a:rPr>
              <a:t>of misunderstanding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sz="3000" dirty="0" smtClean="0">
                <a:solidFill>
                  <a:schemeClr val="tx2"/>
                </a:solidFill>
              </a:rPr>
              <a:t>    </a:t>
            </a:r>
            <a:r>
              <a:rPr lang="en-US" sz="3000" dirty="0" err="1" smtClean="0">
                <a:solidFill>
                  <a:schemeClr val="tx2"/>
                </a:solidFill>
              </a:rPr>
              <a:t>ie</a:t>
            </a:r>
            <a:r>
              <a:rPr lang="en-US" sz="3000" dirty="0" smtClean="0">
                <a:solidFill>
                  <a:schemeClr val="tx2"/>
                </a:solidFill>
              </a:rPr>
              <a:t>. “I just bought my daughter a </a:t>
            </a:r>
            <a:r>
              <a:rPr lang="en-US" sz="3000" u="sng" dirty="0" smtClean="0">
                <a:solidFill>
                  <a:schemeClr val="tx2"/>
                </a:solidFill>
              </a:rPr>
              <a:t>small</a:t>
            </a:r>
            <a:r>
              <a:rPr lang="en-US" sz="3000" dirty="0" smtClean="0">
                <a:solidFill>
                  <a:schemeClr val="tx2"/>
                </a:solidFill>
              </a:rPr>
              <a:t> house for  	 	Xmas.”</a:t>
            </a:r>
            <a:br>
              <a:rPr lang="en-US" sz="3000" dirty="0" smtClean="0">
                <a:solidFill>
                  <a:schemeClr val="tx2"/>
                </a:solidFill>
              </a:rPr>
            </a:br>
            <a:r>
              <a:rPr lang="en-US" sz="3000" dirty="0" smtClean="0">
                <a:solidFill>
                  <a:schemeClr val="tx2"/>
                </a:solidFill>
              </a:rPr>
              <a:t>	          “Wow! That’s very generous of you!”</a:t>
            </a:r>
            <a:br>
              <a:rPr lang="en-US" sz="3000" dirty="0" smtClean="0">
                <a:solidFill>
                  <a:schemeClr val="tx2"/>
                </a:solidFill>
              </a:rPr>
            </a:br>
            <a:r>
              <a:rPr lang="en-US" sz="3000" dirty="0" smtClean="0">
                <a:solidFill>
                  <a:schemeClr val="tx2"/>
                </a:solidFill>
              </a:rPr>
              <a:t>	          “ Why?  It’s only a toy one.” </a:t>
            </a:r>
            <a:endParaRPr lang="en-US" sz="3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III. Language Uses &amp; Abuses,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  	    D.  Static Evaluation-no possible change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This language abuse assumes people or things can’t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change by using the verb </a:t>
            </a:r>
            <a:r>
              <a:rPr lang="en-US" b="1" dirty="0" smtClean="0">
                <a:solidFill>
                  <a:schemeClr val="tx2"/>
                </a:solidFill>
              </a:rPr>
              <a:t>to be.</a:t>
            </a:r>
            <a:r>
              <a:rPr lang="en-US" dirty="0" smtClean="0">
                <a:solidFill>
                  <a:schemeClr val="tx2"/>
                </a:solidFill>
              </a:rPr>
              <a:t>   “She’s a liar.”  8( 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		    </a:t>
            </a:r>
            <a:r>
              <a:rPr lang="en-US" b="1" dirty="0" smtClean="0">
                <a:solidFill>
                  <a:schemeClr val="tx2"/>
                </a:solidFill>
                <a:latin typeface="Arial"/>
                <a:cs typeface="Arial"/>
              </a:rPr>
              <a:t>▪  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Fix by a</a:t>
            </a:r>
            <a:r>
              <a:rPr lang="en-US" b="1" dirty="0" smtClean="0">
                <a:solidFill>
                  <a:schemeClr val="tx2"/>
                </a:solidFill>
              </a:rPr>
              <a:t>voiding </a:t>
            </a:r>
            <a:r>
              <a:rPr lang="en-US" dirty="0" smtClean="0">
                <a:solidFill>
                  <a:schemeClr val="tx2"/>
                </a:solidFill>
              </a:rPr>
              <a:t>the verb “</a:t>
            </a:r>
            <a:r>
              <a:rPr lang="en-US" b="1" dirty="0" smtClean="0">
                <a:solidFill>
                  <a:schemeClr val="tx2"/>
                </a:solidFill>
              </a:rPr>
              <a:t>to be”</a:t>
            </a:r>
            <a:r>
              <a:rPr lang="en-US" dirty="0" smtClean="0">
                <a:solidFill>
                  <a:schemeClr val="tx2"/>
                </a:solidFill>
              </a:rPr>
              <a:t> (is, are, was, 		         were) </a:t>
            </a:r>
            <a:r>
              <a:rPr lang="en-US" b="1" dirty="0" smtClean="0">
                <a:solidFill>
                  <a:schemeClr val="tx2"/>
                </a:solidFill>
              </a:rPr>
              <a:t>&amp;  clarifying a time frame. </a:t>
            </a:r>
            <a:r>
              <a:rPr lang="en-US" dirty="0" smtClean="0">
                <a:solidFill>
                  <a:schemeClr val="tx2"/>
                </a:solidFill>
              </a:rPr>
              <a:t>“In 1</a:t>
            </a:r>
            <a:r>
              <a:rPr lang="en-US" baseline="30000" dirty="0" smtClean="0">
                <a:solidFill>
                  <a:schemeClr val="tx2"/>
                </a:solidFill>
              </a:rPr>
              <a:t>st</a:t>
            </a:r>
            <a:r>
              <a:rPr lang="en-US" dirty="0" smtClean="0">
                <a:solidFill>
                  <a:schemeClr val="tx2"/>
                </a:solidFill>
              </a:rPr>
              <a:t> grade she 	          lied to me.”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     </a:t>
            </a:r>
            <a:r>
              <a:rPr lang="en-US" b="1" dirty="0" smtClean="0">
                <a:solidFill>
                  <a:schemeClr val="tx2"/>
                </a:solidFill>
                <a:latin typeface="Arial"/>
                <a:cs typeface="Arial"/>
              </a:rPr>
              <a:t>▪</a:t>
            </a:r>
            <a:r>
              <a:rPr lang="en-US" b="1" dirty="0" smtClean="0">
                <a:solidFill>
                  <a:schemeClr val="tx2"/>
                </a:solidFill>
              </a:rPr>
              <a:t> Be sure to imply people (or you) can change.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III. Language Uses &amp; Abuses, cont.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sz="3500" b="1" dirty="0" smtClean="0">
                <a:solidFill>
                  <a:schemeClr val="tx2"/>
                </a:solidFill>
              </a:rPr>
              <a:t>E.  Language of Responsibility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        1.  Avoid: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            - “it” language- </a:t>
            </a:r>
            <a:r>
              <a:rPr lang="en-US" dirty="0" smtClean="0">
                <a:solidFill>
                  <a:schemeClr val="tx2"/>
                </a:solidFill>
              </a:rPr>
              <a:t>replace with “I” lang.  Take 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responsibility for your words! 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	            </a:t>
            </a:r>
            <a:r>
              <a:rPr lang="en-US" b="1" dirty="0" smtClean="0">
                <a:solidFill>
                  <a:schemeClr val="tx2"/>
                </a:solidFill>
              </a:rPr>
              <a:t>- “BUT” language- </a:t>
            </a:r>
            <a:r>
              <a:rPr lang="en-US" dirty="0" smtClean="0">
                <a:solidFill>
                  <a:schemeClr val="tx2"/>
                </a:solidFill>
              </a:rPr>
              <a:t>tends to cancel the   	 	        preceding thought. “You’re a good student,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       but you’re flunking.” Doesn’t it cancel the 1</a:t>
            </a:r>
            <a:r>
              <a:rPr lang="en-US" baseline="30000" dirty="0" smtClean="0">
                <a:solidFill>
                  <a:schemeClr val="tx2"/>
                </a:solidFill>
              </a:rPr>
              <a:t>st</a:t>
            </a:r>
            <a:r>
              <a:rPr lang="en-US" dirty="0" smtClean="0">
                <a:solidFill>
                  <a:schemeClr val="tx2"/>
                </a:solidFill>
              </a:rPr>
              <a:t> 	        part? …or feel like that? (YES!)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     	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b="1" dirty="0" smtClean="0">
                <a:solidFill>
                  <a:schemeClr val="tx2"/>
                </a:solidFill>
              </a:rPr>
              <a:t>Can be face-saving </a:t>
            </a:r>
            <a:r>
              <a:rPr lang="en-US" dirty="0" smtClean="0">
                <a:solidFill>
                  <a:schemeClr val="tx2"/>
                </a:solidFill>
              </a:rPr>
              <a:t>strategy at times. </a:t>
            </a:r>
          </a:p>
          <a:p>
            <a:pPr>
              <a:buNone/>
            </a:pPr>
            <a:r>
              <a:rPr lang="en-US" sz="3100" b="1" dirty="0" smtClean="0">
                <a:solidFill>
                  <a:schemeClr val="tx2"/>
                </a:solidFill>
              </a:rPr>
              <a:t>			</a:t>
            </a:r>
            <a:r>
              <a:rPr lang="en-US" sz="3100" b="1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sz="3100" b="1" dirty="0" smtClean="0">
                <a:solidFill>
                  <a:schemeClr val="tx2"/>
                </a:solidFill>
              </a:rPr>
              <a:t>When clarity is the most important thing, </a:t>
            </a:r>
            <a:br>
              <a:rPr lang="en-US" sz="3100" b="1" dirty="0" smtClean="0">
                <a:solidFill>
                  <a:schemeClr val="tx2"/>
                </a:solidFill>
              </a:rPr>
            </a:br>
            <a:r>
              <a:rPr lang="en-US" sz="3100" b="1" dirty="0" smtClean="0">
                <a:solidFill>
                  <a:schemeClr val="tx2"/>
                </a:solidFill>
              </a:rPr>
              <a:t>                      use NO “but”  statements.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III. Language Uses &amp; Abuses,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	    E. 2.  Use YOU, I, and WE correctly.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   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chemeClr val="tx2"/>
                </a:solidFill>
              </a:rPr>
              <a:t>Positive YOU language is supportive (</a:t>
            </a:r>
            <a:r>
              <a:rPr lang="en-US" sz="2400" dirty="0" smtClean="0">
                <a:solidFill>
                  <a:schemeClr val="tx2"/>
                </a:solidFill>
              </a:rPr>
              <a:t>“Your yard  	   	      looks good!”), but  </a:t>
            </a:r>
            <a:r>
              <a:rPr lang="en-US" dirty="0" smtClean="0">
                <a:solidFill>
                  <a:schemeClr val="tx2"/>
                </a:solidFill>
              </a:rPr>
              <a:t>much YOU language is judgmental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       &amp; creates defensiveness. (</a:t>
            </a:r>
            <a:r>
              <a:rPr lang="en-US" sz="2400" dirty="0" smtClean="0">
                <a:solidFill>
                  <a:schemeClr val="tx2"/>
                </a:solidFill>
              </a:rPr>
              <a:t>“You’re rude.”)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   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u="sng" dirty="0" smtClean="0">
                <a:solidFill>
                  <a:schemeClr val="tx2"/>
                </a:solidFill>
              </a:rPr>
              <a:t>Use 3-part “I” statements</a:t>
            </a:r>
            <a:r>
              <a:rPr lang="en-US" dirty="0" smtClean="0">
                <a:solidFill>
                  <a:schemeClr val="tx2"/>
                </a:solidFill>
              </a:rPr>
              <a:t> (not necessarily in order)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        1) Describe </a:t>
            </a:r>
            <a:r>
              <a:rPr lang="en-US" b="1" dirty="0" smtClean="0">
                <a:solidFill>
                  <a:schemeClr val="tx2"/>
                </a:solidFill>
              </a:rPr>
              <a:t>other’s behavior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    </a:t>
            </a:r>
            <a:r>
              <a:rPr lang="en-US" sz="2800" dirty="0" smtClean="0">
                <a:solidFill>
                  <a:schemeClr val="tx2"/>
                </a:solidFill>
              </a:rPr>
              <a:t>2) Describe </a:t>
            </a:r>
            <a:r>
              <a:rPr lang="en-US" sz="2800" b="1" dirty="0" smtClean="0">
                <a:solidFill>
                  <a:schemeClr val="tx2"/>
                </a:solidFill>
              </a:rPr>
              <a:t>your feelings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	      3) State </a:t>
            </a:r>
            <a:r>
              <a:rPr lang="en-US" sz="2800" b="1" dirty="0" smtClean="0">
                <a:solidFill>
                  <a:schemeClr val="tx2"/>
                </a:solidFill>
              </a:rPr>
              <a:t>consequences </a:t>
            </a:r>
            <a:r>
              <a:rPr lang="en-US" sz="2800" dirty="0" smtClean="0">
                <a:solidFill>
                  <a:schemeClr val="tx2"/>
                </a:solidFill>
              </a:rPr>
              <a:t>of the behavior </a:t>
            </a:r>
            <a:r>
              <a:rPr lang="en-US" sz="2800" b="1" u="sng" dirty="0" smtClean="0">
                <a:solidFill>
                  <a:schemeClr val="tx2"/>
                </a:solidFill>
              </a:rPr>
              <a:t>for you</a:t>
            </a:r>
          </a:p>
          <a:p>
            <a:pPr lvl="2">
              <a:buNone/>
            </a:pPr>
            <a:r>
              <a:rPr lang="en-US" dirty="0" smtClean="0">
                <a:solidFill>
                  <a:schemeClr val="tx2"/>
                </a:solidFill>
              </a:rPr>
              <a:t>	     </a:t>
            </a:r>
            <a:r>
              <a:rPr lang="en-US" sz="2800" dirty="0" smtClean="0">
                <a:solidFill>
                  <a:schemeClr val="tx2"/>
                </a:solidFill>
              </a:rPr>
              <a:t>“When you washed the sweater my mom made for</a:t>
            </a:r>
          </a:p>
          <a:p>
            <a:pPr lvl="2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  me in hot water, it shrank, and I’m upset because I</a:t>
            </a:r>
          </a:p>
          <a:p>
            <a:pPr lvl="2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  can’t wear it when she comes this weekend.”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noFill/>
              </a:rPr>
              <a:t>    	   </a:t>
            </a:r>
            <a:r>
              <a:rPr lang="en-US" dirty="0" smtClean="0">
                <a:solidFill>
                  <a:srgbClr val="000000"/>
                </a:solidFill>
              </a:rPr>
              <a:t>Ch. 5 The Nature of Language</a:t>
            </a:r>
            <a:endParaRPr lang="en-US" dirty="0">
              <a:solidFill>
                <a:srgbClr val="5F29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I.  Nature of Language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b="1" u="sng" dirty="0" smtClean="0"/>
              <a:t>A.  It is Symbolic.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      1.  Words just arbitrary symbols (codes). </a:t>
            </a:r>
          </a:p>
          <a:p>
            <a:pPr>
              <a:buNone/>
            </a:pPr>
            <a:r>
              <a:rPr lang="en-US" sz="2800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	      2.  WE assign meaning &amp; use symbols.</a:t>
            </a:r>
          </a:p>
          <a:p>
            <a:pPr lvl="1"/>
            <a:r>
              <a:rPr lang="en-US" dirty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he hearing impaired also use a very symbolic language.  </a:t>
            </a:r>
            <a:r>
              <a:rPr lang="en-US" sz="2000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(</a:t>
            </a:r>
            <a:r>
              <a:rPr lang="en-US" sz="2000" dirty="0" err="1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Tolar</a:t>
            </a:r>
            <a:r>
              <a:rPr lang="en-US" sz="2000" dirty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 </a:t>
            </a:r>
            <a:r>
              <a:rPr lang="en-US" sz="2000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et al, 2008)</a:t>
            </a:r>
          </a:p>
          <a:p>
            <a:pPr lvl="1"/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</a:rPr>
              <a:t>Communication across different sign languages which have developed can be as challenging  as across different spoken languages.</a:t>
            </a:r>
            <a:endParaRPr lang="en-US" dirty="0">
              <a:ln>
                <a:solidFill>
                  <a:srgbClr val="002060"/>
                </a:solidFill>
              </a:ln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III. Language Uses &amp; Abuses, cont.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E. 2. cont.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“Use I” statements in moderation. Too many can sound  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egotistical.  (They d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o not always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get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nondefensive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responses.)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Consider “WE” language. “We’re in this together.” 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Implies both of you are concerned &amp; responsible. 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Be careful: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Include others without speaking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for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 them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NOT”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We will all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avoid ordering onions.” or “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No one will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order onions.”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You can combine “I” and “WE” statements.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III.  Lang. Uses &amp; Abuses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en-US" b="1" dirty="0" smtClean="0"/>
              <a:t>	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F.  Disruptive Language-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understood but 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               disruptive, so eliminate it!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     1. Fact-Opinion Confusion (truth vs. opinion)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        “His grade was higher.” vs. “He’s smarter.”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     2. Fact-Inference  Confusion (truth vs. an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        interpretation of evidence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)”Why is he upset 	         with me?”  “He isn’t. He said his dad just died.”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     3. Emotive  language (seems to describe, but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        really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announces an attitude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	“thrifty vs. 	cheap”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 IV.  Gender and Language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5100" b="1" dirty="0" smtClean="0"/>
              <a:t>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A.  Extent of  Differences in Men’s &amp; Women’s Language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Use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1. 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Basic Differen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ces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= Not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from 2 planets, but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2 cultures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-      	       raised to talk differently (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Tannen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, 2001)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		     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a.  women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use talk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to seek close relationships &amp;  non-			confrontational talk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	        b.  men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use talk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for competition &amp; conversational 		             dominance.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2. 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Important Differences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: reasons, topics, style, settings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		      a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 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Reasons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(Burleson et al, 1996)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            1)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Females=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NEED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 empathy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            2)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Men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LIKE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talking for fun.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	(Sherman &amp; Haas,’84)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		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  T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opics:  what they discuss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      1) females= relationships; feelings, personal problems; 	                also other women &amp; men </a:t>
            </a:r>
            <a:endParaRPr lang="en-US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           2) Men= sports, hobbies, activities </a:t>
            </a:r>
            <a:endParaRPr lang="en-US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          3) Both= work, movies, &amp; television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IV.  Gender &amp; Language,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         2 c.  </a:t>
            </a:r>
            <a:r>
              <a:rPr lang="en-US" sz="2800" b="1" u="sng" dirty="0" smtClean="0">
                <a:solidFill>
                  <a:schemeClr val="accent4">
                    <a:lumMod val="50000"/>
                  </a:schemeClr>
                </a:solidFill>
              </a:rPr>
              <a:t>Style differs per gender role.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	            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1) Sentences= Female’s longer; Male’s= more fragments 	         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Mulac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 2006)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	              2)  Language</a:t>
            </a:r>
            <a:r>
              <a:rPr lang="en-US" sz="2600" u="sng" dirty="0" smtClean="0">
                <a:solidFill>
                  <a:schemeClr val="accent4">
                    <a:lumMod val="50000"/>
                  </a:schemeClr>
                </a:solidFill>
              </a:rPr>
              <a:t>= Female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more elaborate, tentative, &amp;      	            emotional (more feelings &amp; intensive adverbs:  			(“</a:t>
            </a:r>
            <a:r>
              <a:rPr lang="en-US" sz="2600" u="sng" dirty="0" smtClean="0">
                <a:solidFill>
                  <a:schemeClr val="accent4">
                    <a:lumMod val="50000"/>
                  </a:schemeClr>
                </a:solidFill>
              </a:rPr>
              <a:t>really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good…”); </a:t>
            </a:r>
            <a:r>
              <a:rPr lang="en-US" sz="2600" u="sng" dirty="0" smtClean="0">
                <a:solidFill>
                  <a:schemeClr val="accent4">
                    <a:lumMod val="50000"/>
                  </a:schemeClr>
                </a:solidFill>
              </a:rPr>
              <a:t>Male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Language=more directive,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		 	more “I” references &amp; more judgments).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	      	      3)  Power= </a:t>
            </a:r>
            <a:r>
              <a:rPr lang="en-US" sz="2600" u="sng" dirty="0" smtClean="0">
                <a:solidFill>
                  <a:schemeClr val="accent4">
                    <a:lumMod val="50000"/>
                  </a:schemeClr>
                </a:solidFill>
              </a:rPr>
              <a:t>Female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lang. often less assertive, more    	            statements of uncertainty, hedges, &amp; tag ?s, 		             making sound less powerful; </a:t>
            </a:r>
            <a:r>
              <a:rPr lang="en-US" sz="2600" u="sng" dirty="0" smtClean="0">
                <a:solidFill>
                  <a:schemeClr val="accent4">
                    <a:lumMod val="50000"/>
                  </a:schemeClr>
                </a:solidFill>
              </a:rPr>
              <a:t>Male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lang.= more 		             assertive &amp; may sound more powerful. 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  		 d.  </a:t>
            </a:r>
            <a:r>
              <a:rPr lang="en-US" sz="2800" b="1" u="sng" dirty="0" smtClean="0">
                <a:solidFill>
                  <a:schemeClr val="accent4">
                    <a:lumMod val="50000"/>
                  </a:schemeClr>
                </a:solidFill>
              </a:rPr>
              <a:t>Setting matters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same sex=woman talk longer, more 	       confidently; mixed sex= men talk longer; in small</a:t>
            </a:r>
          </a:p>
          <a:p>
            <a:pPr marL="514350" indent="-514350">
              <a:buNone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                  groups, Females talk more; in large ones Men talk more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IV.  Language Gender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/>
          </a:solidFill>
        </p:spPr>
        <p:txBody>
          <a:bodyPr/>
          <a:lstStyle/>
          <a:p>
            <a:pPr lvl="1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3. 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Minor differences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:  “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Men are from North Dakota and </a:t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Women are from South Dakota”, rather than another</a:t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from different planets.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Dindia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2006) 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a.  Women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slightly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more emotionally expressive and 	    men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slightly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more humorous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b.  Differences relatively minor in light of similarities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c.  We don’t speak 2 languages, so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don’t polarize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  	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d.  Use this information to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choose appropriate</a:t>
            </a:r>
            <a:b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language for each interpersonal exchange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IV.  Gender &amp; Language,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B.  Accounting for Gender Differences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Real: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	      1.  Social philosophy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plays a role. Parents allow 	  	     	    children to believe they must speak differently. </a:t>
            </a:r>
          </a:p>
          <a:p>
            <a:pPr lvl="1"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	2.  Occupation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 influences style.</a:t>
            </a:r>
          </a:p>
          <a:p>
            <a:pPr lvl="1">
              <a:buNone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3.  Gender roles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influence more than biological sex.</a:t>
            </a:r>
          </a:p>
          <a:p>
            <a:pPr lvl="1"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	4.  Power differences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influence- “feminine speech” has more 	   to do w/ historically women had less power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Perceived: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	     5.  </a:t>
            </a:r>
            <a:r>
              <a:rPr lang="en-US" sz="2600" b="1" u="sng" dirty="0" smtClean="0">
                <a:solidFill>
                  <a:schemeClr val="accent4">
                    <a:lumMod val="50000"/>
                  </a:schemeClr>
                </a:solidFill>
              </a:rPr>
              <a:t>Media </a:t>
            </a:r>
            <a:r>
              <a:rPr lang="en-US" sz="2600" u="sng" dirty="0" smtClean="0">
                <a:solidFill>
                  <a:schemeClr val="accent4">
                    <a:lumMod val="50000"/>
                  </a:schemeClr>
                </a:solidFill>
              </a:rPr>
              <a:t>influences us to perceive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speech differences 	  	   are based on gender.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Equal opportunities &amp; more similar social experiences will result in fewer differences. </a:t>
            </a:r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I.  Nature of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 smtClean="0"/>
              <a:t>     </a:t>
            </a:r>
            <a:r>
              <a:rPr lang="en-US" sz="3500" b="1" u="sng" dirty="0" smtClean="0"/>
              <a:t>B. Language is rule-governed.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	       </a:t>
            </a:r>
            <a:r>
              <a:rPr lang="en-US" sz="3000" dirty="0" smtClean="0">
                <a:solidFill>
                  <a:srgbClr val="002060"/>
                </a:solidFill>
              </a:rPr>
              <a:t>1.  </a:t>
            </a:r>
            <a:r>
              <a:rPr lang="en-US" sz="3000" b="1" dirty="0" smtClean="0">
                <a:solidFill>
                  <a:srgbClr val="002060"/>
                </a:solidFill>
              </a:rPr>
              <a:t>Phonological rules</a:t>
            </a:r>
            <a:r>
              <a:rPr lang="en-US" sz="3000" dirty="0" smtClean="0"/>
              <a:t>:</a:t>
            </a:r>
            <a:r>
              <a:rPr lang="en-US" sz="3000" dirty="0" smtClean="0">
                <a:solidFill>
                  <a:srgbClr val="FF0000"/>
                </a:solidFill>
              </a:rPr>
              <a:t> govern how sounds form 	     words</a:t>
            </a:r>
          </a:p>
          <a:p>
            <a:pPr>
              <a:buNone/>
            </a:pPr>
            <a:r>
              <a:rPr lang="en-US" sz="3000" dirty="0" smtClean="0"/>
              <a:t>	       2.  </a:t>
            </a:r>
            <a:r>
              <a:rPr lang="en-US" sz="3000" b="1" dirty="0" smtClean="0"/>
              <a:t>Syntactic rules</a:t>
            </a:r>
            <a:r>
              <a:rPr lang="en-US" sz="3000" dirty="0" smtClean="0"/>
              <a:t>: </a:t>
            </a:r>
            <a:r>
              <a:rPr lang="en-US" sz="3000" dirty="0" smtClean="0">
                <a:solidFill>
                  <a:srgbClr val="FF0000"/>
                </a:solidFill>
              </a:rPr>
              <a:t>govern how symbols can be 	  	      arranged</a:t>
            </a:r>
          </a:p>
          <a:p>
            <a:pPr>
              <a:buNone/>
            </a:pPr>
            <a:r>
              <a:rPr lang="en-US" sz="3000" dirty="0" smtClean="0"/>
              <a:t>	       3.  </a:t>
            </a:r>
            <a:r>
              <a:rPr lang="en-US" sz="3000" b="1" dirty="0" smtClean="0"/>
              <a:t>Semantic rules</a:t>
            </a:r>
            <a:r>
              <a:rPr lang="en-US" sz="3000" dirty="0" smtClean="0"/>
              <a:t>: </a:t>
            </a:r>
            <a:r>
              <a:rPr lang="en-US" sz="3000" dirty="0" smtClean="0">
                <a:solidFill>
                  <a:srgbClr val="FF0000"/>
                </a:solidFill>
              </a:rPr>
              <a:t>govern the structure </a:t>
            </a:r>
            <a:r>
              <a:rPr lang="en-US" sz="3000" dirty="0">
                <a:solidFill>
                  <a:srgbClr val="FF0000"/>
                </a:solidFill>
              </a:rPr>
              <a:t>&amp;</a:t>
            </a:r>
            <a:r>
              <a:rPr lang="en-US" sz="3000" dirty="0" smtClean="0">
                <a:solidFill>
                  <a:srgbClr val="FF0000"/>
                </a:solidFill>
              </a:rPr>
              <a:t> meaning 	     of words</a:t>
            </a:r>
          </a:p>
          <a:p>
            <a:pPr>
              <a:buNone/>
            </a:pPr>
            <a:r>
              <a:rPr lang="en-US" sz="3000" dirty="0" smtClean="0"/>
              <a:t>	       4.  </a:t>
            </a:r>
            <a:r>
              <a:rPr lang="en-US" sz="3000" b="1" dirty="0" smtClean="0"/>
              <a:t>Pragmatic rules</a:t>
            </a:r>
            <a:r>
              <a:rPr lang="en-US" sz="3000" dirty="0" smtClean="0"/>
              <a:t>:  </a:t>
            </a:r>
            <a:r>
              <a:rPr lang="en-US" sz="3000" dirty="0" smtClean="0">
                <a:solidFill>
                  <a:srgbClr val="FF0000"/>
                </a:solidFill>
              </a:rPr>
              <a:t>govern appropriateness of 	      using &amp; interpreting  messages </a:t>
            </a:r>
            <a:r>
              <a:rPr lang="en-US" sz="3000" b="1" dirty="0" smtClean="0">
                <a:solidFill>
                  <a:srgbClr val="FF0000"/>
                </a:solidFill>
              </a:rPr>
              <a:t>in  a given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		      context. 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		     - </a:t>
            </a:r>
            <a:r>
              <a:rPr lang="en-US" sz="3000" dirty="0">
                <a:solidFill>
                  <a:srgbClr val="FF0000"/>
                </a:solidFill>
              </a:rPr>
              <a:t>r</a:t>
            </a:r>
            <a:r>
              <a:rPr lang="en-US" sz="3000" dirty="0" smtClean="0">
                <a:solidFill>
                  <a:srgbClr val="FF0000"/>
                </a:solidFill>
              </a:rPr>
              <a:t>elationship plays a role; perception-checking 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		     is useful.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I.  Nature of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C. </a:t>
            </a:r>
            <a:r>
              <a:rPr lang="en-US" b="1" u="sng" dirty="0" smtClean="0"/>
              <a:t>Language is Subjective.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  1.  People can attach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different meanings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 the 	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same message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  2. 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Meanings are in people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not words.</a:t>
            </a:r>
          </a:p>
          <a:p>
            <a:pPr lvl="2">
              <a:buNone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 a.  We must negotiate or assign meaning.  </a:t>
            </a:r>
          </a:p>
          <a:p>
            <a:pPr lvl="2">
              <a:buNone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 b.  Perception-checking is useful.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Nature of Language,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D.  </a:t>
            </a:r>
            <a:r>
              <a:rPr lang="en-US" b="1" u="sng" dirty="0" smtClean="0"/>
              <a:t>Language &amp; Worldview</a:t>
            </a:r>
            <a:endParaRPr lang="en-US" b="1" u="sng" dirty="0" smtClean="0">
              <a:solidFill>
                <a:srgbClr val="5F2987"/>
              </a:solidFill>
            </a:endParaRPr>
          </a:p>
          <a:p>
            <a:r>
              <a:rPr lang="en-US" dirty="0" smtClean="0">
                <a:solidFill>
                  <a:srgbClr val="5F2987"/>
                </a:solidFill>
              </a:rPr>
              <a:t>Theory of Linguistic Relativism:  a culture’s worldview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shaped and reflected </a:t>
            </a:r>
            <a:r>
              <a:rPr lang="en-US" dirty="0" smtClean="0">
                <a:solidFill>
                  <a:srgbClr val="5F2987"/>
                </a:solidFill>
              </a:rPr>
              <a:t>by the language its members speak.</a:t>
            </a:r>
          </a:p>
          <a:p>
            <a:pPr lvl="1"/>
            <a:r>
              <a:rPr lang="en-US" dirty="0" smtClean="0">
                <a:solidFill>
                  <a:srgbClr val="5F2987"/>
                </a:solidFill>
              </a:rPr>
              <a:t>It shapes, </a:t>
            </a:r>
            <a:r>
              <a:rPr lang="en-US" u="sng" dirty="0" smtClean="0">
                <a:solidFill>
                  <a:srgbClr val="5F2987"/>
                </a:solidFill>
              </a:rPr>
              <a:t>but doesn’t completely determine your thinking and cultural identity.</a:t>
            </a:r>
          </a:p>
          <a:p>
            <a:pPr lvl="1"/>
            <a:r>
              <a:rPr lang="en-US" u="sng" dirty="0" smtClean="0">
                <a:solidFill>
                  <a:srgbClr val="5F2987"/>
                </a:solidFill>
              </a:rPr>
              <a:t>Sapir-Whorf hypothesis= example of language shaping reality.</a:t>
            </a:r>
            <a:r>
              <a:rPr lang="en-US" dirty="0" smtClean="0">
                <a:solidFill>
                  <a:srgbClr val="5F2987"/>
                </a:solidFill>
              </a:rPr>
              <a:t>  (Hopi language has the world in process constantly, like a motion picture, b/c  most things represented as verbs, but English (distinction between nouns and verbs) is more like a series of snapshots. )</a:t>
            </a:r>
            <a:endParaRPr lang="en-US" dirty="0">
              <a:solidFill>
                <a:srgbClr val="5F2987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II.  IMPACT of Language (on perceptions            	&amp; regard for each other)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3300" b="1" dirty="0" smtClean="0"/>
              <a:t>A. Naming</a:t>
            </a:r>
          </a:p>
          <a:p>
            <a:pPr lvl="1">
              <a:buNone/>
            </a:pPr>
            <a:r>
              <a:rPr lang="en-US" dirty="0" smtClean="0"/>
              <a:t>	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1.  Choosing a name can mean integrating with the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      majority culture or identifying with an ethnic  	      	      culture= </a:t>
            </a:r>
            <a:r>
              <a:rPr lang="en-US" u="sng" dirty="0" smtClean="0"/>
              <a:t>credibility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 (Jr., George Washington Abdul, 		      etc.)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2.  Names can identify </a:t>
            </a:r>
            <a:r>
              <a:rPr lang="en-US" u="sng" dirty="0" smtClean="0"/>
              <a:t>status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 socio-economic  	      	      	      groups favor names in certain time periods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  3.  Women’s identities &amp; choosing marriage names: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         - No significant diff. in self-esteem, dependency, 	  	       autonomy, or control in marriages if keeping name 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  4.  Women who kept names had advanced degrees,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      longer careers before marriage, &amp; worked in arts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      or writing.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Language Impact: Credibility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bg2"/>
          </a:solidFill>
        </p:spPr>
        <p:txBody>
          <a:bodyPr/>
          <a:lstStyle/>
          <a:p>
            <a:pPr lvl="1"/>
            <a:r>
              <a:rPr lang="en-US" sz="3200" dirty="0" smtClean="0"/>
              <a:t>How you choose </a:t>
            </a:r>
            <a:r>
              <a:rPr lang="en-US" sz="3200" u="sng" dirty="0" smtClean="0"/>
              <a:t>and</a:t>
            </a:r>
            <a:r>
              <a:rPr lang="en-US" sz="3200" dirty="0" smtClean="0"/>
              <a:t> pronounce words/names impacts others’ </a:t>
            </a:r>
            <a:r>
              <a:rPr lang="en-US" sz="3200" u="sng" dirty="0" smtClean="0"/>
              <a:t>accepting or rejecting our ideas.</a:t>
            </a:r>
          </a:p>
          <a:p>
            <a:pPr lvl="1">
              <a:buNone/>
            </a:pPr>
            <a:endParaRPr lang="en-US" sz="3200" u="sng" dirty="0" smtClean="0"/>
          </a:p>
          <a:p>
            <a:pPr lvl="2"/>
            <a:r>
              <a:rPr lang="en-US" sz="3200" u="sng" dirty="0" smtClean="0"/>
              <a:t>Accents</a:t>
            </a:r>
            <a:r>
              <a:rPr lang="en-US" sz="3200" dirty="0" smtClean="0"/>
              <a:t> can influence people believing you or   not.</a:t>
            </a:r>
          </a:p>
          <a:p>
            <a:pPr lvl="2"/>
            <a:r>
              <a:rPr lang="en-US" sz="3200" u="sng" dirty="0" smtClean="0"/>
              <a:t>Vocabulary</a:t>
            </a:r>
            <a:r>
              <a:rPr lang="en-US" sz="3200" dirty="0" smtClean="0"/>
              <a:t> can also affect your credibility.</a:t>
            </a:r>
          </a:p>
          <a:p>
            <a:pPr lvl="2"/>
            <a:r>
              <a:rPr lang="en-US" sz="3200" u="sng" dirty="0" smtClean="0"/>
              <a:t>You can be judged </a:t>
            </a:r>
            <a:r>
              <a:rPr lang="en-US" sz="3200" dirty="0" smtClean="0"/>
              <a:t>believable and important or not.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4000" dirty="0" smtClean="0"/>
              <a:t>II. Impact of Language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dirty="0" smtClean="0">
                <a:solidFill>
                  <a:schemeClr val="tx2"/>
                </a:solidFill>
              </a:rPr>
              <a:t>         </a:t>
            </a:r>
            <a:r>
              <a:rPr lang="en-US" sz="11200" b="1" dirty="0" smtClean="0">
                <a:solidFill>
                  <a:schemeClr val="tx2"/>
                </a:solidFill>
                <a:latin typeface="+mj-lt"/>
              </a:rPr>
              <a:t>B.  Affiliation</a:t>
            </a:r>
          </a:p>
          <a:p>
            <a:pPr>
              <a:buNone/>
            </a:pPr>
            <a:r>
              <a:rPr lang="en-US" sz="10400" dirty="0" smtClean="0">
                <a:solidFill>
                  <a:schemeClr val="tx2"/>
                </a:solidFill>
              </a:rPr>
              <a:t>		</a:t>
            </a:r>
            <a:r>
              <a:rPr lang="en-US" sz="10400" b="1" dirty="0" smtClean="0">
                <a:solidFill>
                  <a:schemeClr val="tx2"/>
                </a:solidFill>
              </a:rPr>
              <a:t>1.  </a:t>
            </a:r>
            <a:r>
              <a:rPr lang="en-US" sz="10400" b="1" u="sng" dirty="0" smtClean="0">
                <a:solidFill>
                  <a:schemeClr val="tx2"/>
                </a:solidFill>
              </a:rPr>
              <a:t>Convergence</a:t>
            </a:r>
            <a:r>
              <a:rPr lang="en-US" sz="10400" b="1" dirty="0" smtClean="0">
                <a:solidFill>
                  <a:schemeClr val="tx2"/>
                </a:solidFill>
              </a:rPr>
              <a:t>:  </a:t>
            </a:r>
            <a:r>
              <a:rPr lang="en-US" sz="10400" dirty="0" smtClean="0">
                <a:solidFill>
                  <a:schemeClr val="tx2"/>
                </a:solidFill>
              </a:rPr>
              <a:t>The process of building and showing 	      solidarity w/others by adapting vocabulary, rate,  </a:t>
            </a:r>
          </a:p>
          <a:p>
            <a:pPr>
              <a:buNone/>
            </a:pPr>
            <a:r>
              <a:rPr lang="en-US" sz="10400" dirty="0" smtClean="0">
                <a:solidFill>
                  <a:schemeClr val="tx2"/>
                </a:solidFill>
              </a:rPr>
              <a:t>	             pauses, &amp; politeness.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</a:rPr>
              <a:t>                    a.  We can choose to adapt for approval or to  accommodate </a:t>
            </a: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</a:rPr>
              <a:t>			 &amp; help another fit in.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  <a:latin typeface="Arial"/>
                <a:cs typeface="Arial"/>
              </a:rPr>
              <a:t>		</a:t>
            </a:r>
            <a:r>
              <a:rPr lang="en-US" sz="9600" dirty="0" smtClean="0">
                <a:solidFill>
                  <a:schemeClr val="tx2"/>
                </a:solidFill>
                <a:cs typeface="Arial"/>
              </a:rPr>
              <a:t>      b</a:t>
            </a:r>
            <a:r>
              <a:rPr lang="en-US" sz="9600" dirty="0" smtClean="0">
                <a:solidFill>
                  <a:schemeClr val="tx2"/>
                </a:solidFill>
                <a:latin typeface="Arial"/>
                <a:cs typeface="Arial"/>
              </a:rPr>
              <a:t>. </a:t>
            </a:r>
            <a:r>
              <a:rPr lang="en-US" sz="9600" dirty="0" smtClean="0">
                <a:solidFill>
                  <a:schemeClr val="tx2"/>
                </a:solidFill>
              </a:rPr>
              <a:t> </a:t>
            </a:r>
            <a:r>
              <a:rPr lang="en-US" sz="9600" u="sng" dirty="0" smtClean="0">
                <a:solidFill>
                  <a:schemeClr val="tx2"/>
                </a:solidFill>
              </a:rPr>
              <a:t>Individuals</a:t>
            </a:r>
            <a:r>
              <a:rPr lang="en-US" sz="9600" dirty="0" smtClean="0">
                <a:solidFill>
                  <a:schemeClr val="tx2"/>
                </a:solidFill>
              </a:rPr>
              <a:t> remind world of their relationship; close 		            relationships can create “own” terms;  at work we usually </a:t>
            </a: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</a:rPr>
              <a:t>		            copy higher status;  in courts done to impress  (attorney); 	            &amp; in a new culture, immigrants may adapt to “fit  in” and/ 	            or to succeed faster.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</a:rPr>
              <a:t>		      </a:t>
            </a:r>
            <a:r>
              <a:rPr lang="en-US" sz="9600" dirty="0" smtClean="0">
                <a:solidFill>
                  <a:schemeClr val="tx2"/>
                </a:solidFill>
                <a:latin typeface="Arial"/>
                <a:cs typeface="Arial"/>
              </a:rPr>
              <a:t>c.  A</a:t>
            </a:r>
            <a:r>
              <a:rPr lang="en-US" sz="9600" dirty="0" smtClean="0">
                <a:solidFill>
                  <a:schemeClr val="tx2"/>
                </a:solidFill>
              </a:rPr>
              <a:t>lso </a:t>
            </a:r>
            <a:r>
              <a:rPr lang="en-US" sz="9600" u="sng" dirty="0" smtClean="0">
                <a:solidFill>
                  <a:schemeClr val="tx2"/>
                </a:solidFill>
              </a:rPr>
              <a:t>entire groups </a:t>
            </a:r>
            <a:r>
              <a:rPr lang="en-US" sz="9600" dirty="0" smtClean="0">
                <a:solidFill>
                  <a:schemeClr val="tx2"/>
                </a:solidFill>
              </a:rPr>
              <a:t>can adapt:  gangs to military</a:t>
            </a:r>
            <a:endParaRPr lang="en-US" sz="4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</a:rPr>
              <a:t>	     	      </a:t>
            </a:r>
            <a:r>
              <a:rPr lang="en-US" sz="9600" dirty="0" smtClean="0">
                <a:solidFill>
                  <a:schemeClr val="tx2"/>
                </a:solidFill>
                <a:latin typeface="Arial"/>
                <a:cs typeface="Arial"/>
              </a:rPr>
              <a:t>d. </a:t>
            </a:r>
            <a:r>
              <a:rPr lang="en-US" sz="9600" dirty="0" smtClean="0">
                <a:solidFill>
                  <a:schemeClr val="tx2"/>
                </a:solidFill>
              </a:rPr>
              <a:t> In cyberspace =shared language &amp; style + more “we”         	             pronouns; larger scale=shortcuts (</a:t>
            </a:r>
            <a:r>
              <a:rPr lang="en-US" sz="9600" dirty="0" err="1" smtClean="0">
                <a:solidFill>
                  <a:schemeClr val="tx2"/>
                </a:solidFill>
              </a:rPr>
              <a:t>lol</a:t>
            </a:r>
            <a:r>
              <a:rPr lang="en-US" sz="9600" dirty="0" smtClean="0">
                <a:solidFill>
                  <a:schemeClr val="tx2"/>
                </a:solidFill>
              </a:rPr>
              <a:t>); Internet </a:t>
            </a:r>
            <a:r>
              <a:rPr lang="en-US" sz="9600" dirty="0" err="1" smtClean="0">
                <a:solidFill>
                  <a:schemeClr val="tx2"/>
                </a:solidFill>
              </a:rPr>
              <a:t>savy</a:t>
            </a:r>
            <a:r>
              <a:rPr lang="en-US" sz="96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en-US" sz="4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/>
                </a:solidFill>
              </a:rPr>
              <a:t>		      </a:t>
            </a:r>
            <a:r>
              <a:rPr lang="en-US" sz="9600" dirty="0" smtClean="0">
                <a:solidFill>
                  <a:schemeClr val="tx2"/>
                </a:solidFill>
                <a:latin typeface="Arial"/>
                <a:cs typeface="Arial"/>
              </a:rPr>
              <a:t>e.</a:t>
            </a:r>
            <a:r>
              <a:rPr lang="en-US" sz="9600" dirty="0" smtClean="0">
                <a:solidFill>
                  <a:schemeClr val="tx2"/>
                </a:solidFill>
              </a:rPr>
              <a:t>  If you feel equally positive, convergence will be mutual. </a:t>
            </a:r>
          </a:p>
          <a:p>
            <a:pPr>
              <a:buNone/>
            </a:pPr>
            <a:r>
              <a:rPr lang="en-US" sz="5100" dirty="0" smtClean="0">
                <a:solidFill>
                  <a:schemeClr val="tx2"/>
                </a:solidFill>
              </a:rPr>
              <a:t>		      </a:t>
            </a:r>
          </a:p>
          <a:p>
            <a:pPr>
              <a:buNone/>
            </a:pPr>
            <a:r>
              <a:rPr lang="en-US" sz="37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37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 II.  Impact of Language,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     B. Affiliation, cont.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	  </a:t>
            </a:r>
            <a:r>
              <a:rPr lang="en-US" b="1" dirty="0" smtClean="0">
                <a:solidFill>
                  <a:schemeClr val="tx2"/>
                </a:solidFill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</a:rPr>
              <a:t>.  </a:t>
            </a:r>
            <a:r>
              <a:rPr lang="en-US" sz="2800" b="1" u="sng" dirty="0" smtClean="0">
                <a:solidFill>
                  <a:schemeClr val="tx2"/>
                </a:solidFill>
              </a:rPr>
              <a:t>Divergence</a:t>
            </a:r>
            <a:r>
              <a:rPr lang="en-US" sz="2800" u="sng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>
                <a:solidFill>
                  <a:schemeClr val="tx2"/>
                </a:solidFill>
              </a:rPr>
              <a:t> speaking to emphasize      	        		       differences to set you apart.</a:t>
            </a:r>
          </a:p>
          <a:p>
            <a:pPr lvl="3">
              <a:buNone/>
            </a:pPr>
            <a:r>
              <a:rPr lang="en-US" sz="2800" dirty="0" smtClean="0">
                <a:solidFill>
                  <a:schemeClr val="tx2"/>
                </a:solidFill>
                <a:cs typeface="Arial"/>
              </a:rPr>
              <a:t>▪  Be careful about when to (or not to) converge.</a:t>
            </a:r>
          </a:p>
          <a:p>
            <a:pPr lvl="3">
              <a:buNone/>
            </a:pPr>
            <a:r>
              <a:rPr lang="en-US" sz="2800" dirty="0" smtClean="0">
                <a:solidFill>
                  <a:schemeClr val="tx2"/>
                </a:solidFill>
                <a:cs typeface="Arial"/>
              </a:rPr>
              <a:t>▪  Can cross lines if needed (age, ethnicity)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3">
              <a:buNone/>
            </a:pPr>
            <a:r>
              <a:rPr lang="en-US" sz="2800" dirty="0" smtClean="0">
                <a:solidFill>
                  <a:schemeClr val="tx2"/>
                </a:solidFill>
                <a:cs typeface="Arial"/>
              </a:rPr>
              <a:t>▪  </a:t>
            </a:r>
            <a:r>
              <a:rPr lang="en-US" sz="2800" dirty="0" smtClean="0">
                <a:solidFill>
                  <a:schemeClr val="tx2"/>
                </a:solidFill>
              </a:rPr>
              <a:t>Set norms about who has right  to use certain words/phrases.</a:t>
            </a:r>
          </a:p>
          <a:p>
            <a:pPr lvl="3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 lvl="3"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443</Words>
  <Application>Microsoft Office PowerPoint</Application>
  <PresentationFormat>On-screen Show (4:3)</PresentationFormat>
  <Paragraphs>245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INTERPLAY Ch.5  Language</vt:lpstr>
      <vt:lpstr>        Ch. 5 The Nature of Language</vt:lpstr>
      <vt:lpstr>I.  Nature of Language </vt:lpstr>
      <vt:lpstr> I.  Nature of Language </vt:lpstr>
      <vt:lpstr>The Nature of Language, cont.</vt:lpstr>
      <vt:lpstr>II.  IMPACT of Language (on perceptions             &amp; regard for each other)</vt:lpstr>
      <vt:lpstr>Language Impact: Credibility and Status</vt:lpstr>
      <vt:lpstr>  II. Impact of Language</vt:lpstr>
      <vt:lpstr> II.  Impact of Language, cont.</vt:lpstr>
      <vt:lpstr> II. Impact of Language, cont.</vt:lpstr>
      <vt:lpstr> II.  Language Impact of Sexism &amp; Racism </vt:lpstr>
      <vt:lpstr>  II.  Impact of Language, cont. </vt:lpstr>
      <vt:lpstr>III.  Language Uses &amp; Abuses</vt:lpstr>
      <vt:lpstr>III.  Language Uses &amp; Abuses, cont. </vt:lpstr>
      <vt:lpstr> III.  Language Uses &amp; Abuses </vt:lpstr>
      <vt:lpstr>III.  Language Use &amp; Abuses, cont.</vt:lpstr>
      <vt:lpstr>III. Language Uses &amp; Abuses, cont.</vt:lpstr>
      <vt:lpstr>III. Language Uses &amp; Abuses, cont.</vt:lpstr>
      <vt:lpstr>III. Language Uses &amp; Abuses, cont.</vt:lpstr>
      <vt:lpstr>III. Language Uses &amp; Abuses, cont. </vt:lpstr>
      <vt:lpstr>III.  Lang. Uses &amp; Abuses</vt:lpstr>
      <vt:lpstr> IV.  Gender and Language </vt:lpstr>
      <vt:lpstr>IV.  Gender &amp; Language, cont.</vt:lpstr>
      <vt:lpstr>IV.  Language Gender Differences </vt:lpstr>
      <vt:lpstr>IV.  Gender &amp; Language,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 Ch.5 Language</dc:title>
  <dc:creator>Dorothy Ray</dc:creator>
  <cp:lastModifiedBy>ANJANETTE CRUM</cp:lastModifiedBy>
  <cp:revision>177</cp:revision>
  <dcterms:created xsi:type="dcterms:W3CDTF">2009-11-09T21:39:51Z</dcterms:created>
  <dcterms:modified xsi:type="dcterms:W3CDTF">2016-04-27T23:36:01Z</dcterms:modified>
</cp:coreProperties>
</file>